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58" r:id="rId4"/>
  </p:sldMasterIdLst>
  <p:notesMasterIdLst>
    <p:notesMasterId r:id="rId11"/>
  </p:notesMasterIdLst>
  <p:sldIdLst>
    <p:sldId id="327" r:id="rId5"/>
    <p:sldId id="332" r:id="rId6"/>
    <p:sldId id="334" r:id="rId7"/>
    <p:sldId id="333" r:id="rId8"/>
    <p:sldId id="336" r:id="rId9"/>
    <p:sldId id="329" r:id="rId10"/>
  </p:sldIdLst>
  <p:sldSz cx="9906000" cy="6858000" type="A4"/>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udy Pipe" initials="TP" lastIdx="3" clrIdx="0"/>
  <p:cmAuthor id="2" name="Allison Bennett" initials="AB" lastIdx="2" clrIdx="1"/>
  <p:cmAuthor id="3" name="Jacqui O'Hagan" initials="JO" lastIdx="10" clrIdx="2">
    <p:extLst>
      <p:ext uri="{19B8F6BF-5375-455C-9EA6-DF929625EA0E}">
        <p15:presenceInfo xmlns:p15="http://schemas.microsoft.com/office/powerpoint/2012/main" userId="S::Jacqui.O'Hagan2@acc.co.nz::51af79e5-8a25-4ed1-83a9-17e907adc990" providerId="AD"/>
      </p:ext>
    </p:extLst>
  </p:cmAuthor>
  <p:cmAuthor id="4" name="Steve Giborees" initials="SG" lastIdx="2" clrIdx="3">
    <p:extLst>
      <p:ext uri="{19B8F6BF-5375-455C-9EA6-DF929625EA0E}">
        <p15:presenceInfo xmlns:p15="http://schemas.microsoft.com/office/powerpoint/2012/main" userId="S::Steve.Giborees@acc.co.nz::09305332-9d41-451f-bab4-c20722796d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FB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5106" autoAdjust="0"/>
  </p:normalViewPr>
  <p:slideViewPr>
    <p:cSldViewPr snapToGrid="0">
      <p:cViewPr varScale="1">
        <p:scale>
          <a:sx n="104" d="100"/>
          <a:sy n="104" d="100"/>
        </p:scale>
        <p:origin x="1554" y="114"/>
      </p:cViewPr>
      <p:guideLst>
        <p:guide orient="horz" pos="2160"/>
        <p:guide pos="312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6332"/>
          </a:xfrm>
          <a:prstGeom prst="rect">
            <a:avLst/>
          </a:prstGeom>
          <a:noFill/>
          <a:ln>
            <a:noFill/>
          </a:ln>
        </p:spPr>
        <p:txBody>
          <a:bodyPr spcFirstLastPara="1" wrap="square" lIns="91366" tIns="45683" rIns="91366" bIns="45683"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50446" y="0"/>
            <a:ext cx="2945659" cy="496332"/>
          </a:xfrm>
          <a:prstGeom prst="rect">
            <a:avLst/>
          </a:prstGeom>
          <a:noFill/>
          <a:ln>
            <a:noFill/>
          </a:ln>
        </p:spPr>
        <p:txBody>
          <a:bodyPr spcFirstLastPara="1" wrap="square" lIns="91366" tIns="45683" rIns="91366" bIns="45683"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4"/>
            <a:ext cx="5438140" cy="4466987"/>
          </a:xfrm>
          <a:prstGeom prst="rect">
            <a:avLst/>
          </a:prstGeom>
          <a:noFill/>
          <a:ln>
            <a:noFill/>
          </a:ln>
        </p:spPr>
        <p:txBody>
          <a:bodyPr spcFirstLastPara="1" wrap="square" lIns="91366" tIns="45683" rIns="91366" bIns="45683"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8584"/>
            <a:ext cx="2945659" cy="496332"/>
          </a:xfrm>
          <a:prstGeom prst="rect">
            <a:avLst/>
          </a:prstGeom>
          <a:noFill/>
          <a:ln>
            <a:noFill/>
          </a:ln>
        </p:spPr>
        <p:txBody>
          <a:bodyPr spcFirstLastPara="1" wrap="square" lIns="91366" tIns="45683" rIns="91366" bIns="45683"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50446" y="9428584"/>
            <a:ext cx="2945659" cy="496332"/>
          </a:xfrm>
          <a:prstGeom prst="rect">
            <a:avLst/>
          </a:prstGeom>
          <a:noFill/>
          <a:ln>
            <a:noFill/>
          </a:ln>
        </p:spPr>
        <p:txBody>
          <a:bodyPr spcFirstLastPara="1" wrap="square" lIns="91366" tIns="45683" rIns="91366" bIns="45683" anchor="b" anchorCtr="0">
            <a:noAutofit/>
          </a:bodyPr>
          <a:lstStyle/>
          <a:p>
            <a:pPr algn="r">
              <a:buSzPts val="1700"/>
            </a:pPr>
            <a:fld id="{00000000-1234-1234-1234-123412341234}" type="slidenum">
              <a:rPr lang="en-NZ" sz="1200" smtClean="0">
                <a:solidFill>
                  <a:schemeClr val="dk1"/>
                </a:solidFill>
                <a:latin typeface="Calibri"/>
                <a:ea typeface="Calibri"/>
                <a:cs typeface="Calibri"/>
                <a:sym typeface="Calibri"/>
              </a:rPr>
              <a:pPr algn="r">
                <a:buSzPts val="1700"/>
              </a:pPr>
              <a:t>‹#›</a:t>
            </a:fld>
            <a:endParaRPr lang="en-NZ"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46093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algn="r">
              <a:buSzPts val="1700"/>
            </a:pPr>
            <a:fld id="{00000000-1234-1234-1234-123412341234}" type="slidenum">
              <a:rPr lang="en-NZ" sz="1200" smtClean="0">
                <a:solidFill>
                  <a:schemeClr val="dk1"/>
                </a:solidFill>
                <a:latin typeface="Calibri"/>
                <a:ea typeface="Calibri"/>
                <a:cs typeface="Calibri"/>
                <a:sym typeface="Calibri"/>
              </a:rPr>
              <a:pPr algn="r">
                <a:buSzPts val="1700"/>
              </a:pPr>
              <a:t>1</a:t>
            </a:fld>
            <a:endParaRPr lang="en-NZ"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89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algn="r">
              <a:buSzPts val="1700"/>
            </a:pPr>
            <a:fld id="{00000000-1234-1234-1234-123412341234}" type="slidenum">
              <a:rPr lang="en-NZ" sz="1200" smtClean="0">
                <a:solidFill>
                  <a:schemeClr val="dk1"/>
                </a:solidFill>
                <a:latin typeface="Calibri"/>
                <a:ea typeface="Calibri"/>
                <a:cs typeface="Calibri"/>
                <a:sym typeface="Calibri"/>
              </a:rPr>
              <a:pPr algn="r">
                <a:buSzPts val="1700"/>
              </a:pPr>
              <a:t>2</a:t>
            </a:fld>
            <a:endParaRPr lang="en-NZ"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8067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algn="r">
              <a:buSzPts val="1700"/>
            </a:pPr>
            <a:fld id="{00000000-1234-1234-1234-123412341234}" type="slidenum">
              <a:rPr lang="en-NZ" sz="1200" smtClean="0">
                <a:solidFill>
                  <a:schemeClr val="dk1"/>
                </a:solidFill>
                <a:latin typeface="Calibri"/>
                <a:ea typeface="Calibri"/>
                <a:cs typeface="Calibri"/>
                <a:sym typeface="Calibri"/>
              </a:rPr>
              <a:pPr algn="r">
                <a:buSzPts val="1700"/>
              </a:pPr>
              <a:t>3</a:t>
            </a:fld>
            <a:endParaRPr lang="en-NZ"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928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algn="r">
              <a:buSzPts val="1700"/>
            </a:pPr>
            <a:fld id="{00000000-1234-1234-1234-123412341234}" type="slidenum">
              <a:rPr lang="en-NZ" sz="1200" smtClean="0">
                <a:solidFill>
                  <a:schemeClr val="dk1"/>
                </a:solidFill>
                <a:latin typeface="Calibri"/>
                <a:ea typeface="Calibri"/>
                <a:cs typeface="Calibri"/>
                <a:sym typeface="Calibri"/>
              </a:rPr>
              <a:pPr algn="r">
                <a:buSzPts val="1700"/>
              </a:pPr>
              <a:t>4</a:t>
            </a:fld>
            <a:endParaRPr lang="en-NZ"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172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algn="r">
              <a:buSzPts val="1700"/>
            </a:pPr>
            <a:fld id="{00000000-1234-1234-1234-123412341234}" type="slidenum">
              <a:rPr lang="en-NZ" sz="1200" smtClean="0">
                <a:solidFill>
                  <a:schemeClr val="dk1"/>
                </a:solidFill>
                <a:latin typeface="Calibri"/>
                <a:ea typeface="Calibri"/>
                <a:cs typeface="Calibri"/>
                <a:sym typeface="Calibri"/>
              </a:rPr>
              <a:pPr algn="r">
                <a:buSzPts val="1700"/>
              </a:pPr>
              <a:t>5</a:t>
            </a:fld>
            <a:endParaRPr lang="en-NZ"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239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algn="r">
              <a:buSzPts val="1700"/>
            </a:pPr>
            <a:fld id="{00000000-1234-1234-1234-123412341234}" type="slidenum">
              <a:rPr lang="en-NZ" sz="1200" smtClean="0">
                <a:solidFill>
                  <a:schemeClr val="dk1"/>
                </a:solidFill>
                <a:latin typeface="Calibri"/>
                <a:ea typeface="Calibri"/>
                <a:cs typeface="Calibri"/>
                <a:sym typeface="Calibri"/>
              </a:rPr>
              <a:pPr algn="r">
                <a:buSzPts val="1700"/>
              </a:pPr>
              <a:t>6</a:t>
            </a:fld>
            <a:endParaRPr lang="en-NZ"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26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1"/>
        <p:cNvGrpSpPr/>
        <p:nvPr/>
      </p:nvGrpSpPr>
      <p:grpSpPr>
        <a:xfrm>
          <a:off x="0" y="0"/>
          <a:ext cx="0" cy="0"/>
          <a:chOff x="0" y="0"/>
          <a:chExt cx="0" cy="0"/>
        </a:xfrm>
      </p:grpSpPr>
      <p:sp>
        <p:nvSpPr>
          <p:cNvPr id="32" name="Google Shape;32;p6"/>
          <p:cNvSpPr/>
          <p:nvPr/>
        </p:nvSpPr>
        <p:spPr>
          <a:xfrm>
            <a:off x="193932" y="426128"/>
            <a:ext cx="9518134" cy="6246522"/>
          </a:xfrm>
          <a:custGeom>
            <a:avLst/>
            <a:gdLst/>
            <a:ahLst/>
            <a:cxnLst/>
            <a:rect l="l" t="t" r="r" b="b"/>
            <a:pathLst>
              <a:path w="9518134" h="6491417" extrusionOk="0">
                <a:moveTo>
                  <a:pt x="199469" y="0"/>
                </a:moveTo>
                <a:lnTo>
                  <a:pt x="213451" y="0"/>
                </a:lnTo>
                <a:lnTo>
                  <a:pt x="5923942" y="0"/>
                </a:lnTo>
                <a:lnTo>
                  <a:pt x="7535934" y="0"/>
                </a:lnTo>
                <a:lnTo>
                  <a:pt x="7782133" y="0"/>
                </a:lnTo>
                <a:lnTo>
                  <a:pt x="7782133" y="684453"/>
                </a:lnTo>
                <a:cubicBezTo>
                  <a:pt x="7782133" y="794753"/>
                  <a:pt x="7871549" y="884169"/>
                  <a:pt x="7981849" y="884169"/>
                </a:cubicBezTo>
                <a:lnTo>
                  <a:pt x="8780690" y="884169"/>
                </a:lnTo>
                <a:cubicBezTo>
                  <a:pt x="8890990" y="884169"/>
                  <a:pt x="8980406" y="794753"/>
                  <a:pt x="8980406" y="684453"/>
                </a:cubicBezTo>
                <a:lnTo>
                  <a:pt x="8980406" y="0"/>
                </a:lnTo>
                <a:lnTo>
                  <a:pt x="9304683" y="0"/>
                </a:lnTo>
                <a:lnTo>
                  <a:pt x="9318665" y="0"/>
                </a:lnTo>
                <a:cubicBezTo>
                  <a:pt x="9428827" y="0"/>
                  <a:pt x="9518134" y="82394"/>
                  <a:pt x="9518134" y="184032"/>
                </a:cubicBezTo>
                <a:lnTo>
                  <a:pt x="9518134" y="196932"/>
                </a:lnTo>
                <a:lnTo>
                  <a:pt x="9518134" y="1094677"/>
                </a:lnTo>
                <a:lnTo>
                  <a:pt x="9518134" y="6307385"/>
                </a:lnTo>
                <a:cubicBezTo>
                  <a:pt x="9518134" y="6409023"/>
                  <a:pt x="9428827" y="6491417"/>
                  <a:pt x="9318665" y="6491417"/>
                </a:cubicBezTo>
                <a:lnTo>
                  <a:pt x="199469" y="6491417"/>
                </a:lnTo>
                <a:cubicBezTo>
                  <a:pt x="89305" y="6491417"/>
                  <a:pt x="0" y="6409023"/>
                  <a:pt x="0" y="6307385"/>
                </a:cubicBezTo>
                <a:lnTo>
                  <a:pt x="0" y="1094677"/>
                </a:lnTo>
                <a:lnTo>
                  <a:pt x="0" y="196932"/>
                </a:lnTo>
                <a:lnTo>
                  <a:pt x="0" y="184032"/>
                </a:lnTo>
                <a:cubicBezTo>
                  <a:pt x="0" y="82394"/>
                  <a:pt x="89305" y="0"/>
                  <a:pt x="199469" y="0"/>
                </a:cubicBezTo>
                <a:close/>
              </a:path>
            </a:pathLst>
          </a:custGeom>
          <a:solidFill>
            <a:srgbClr val="0B9EDB"/>
          </a:solidFill>
          <a:ln w="19050" cap="flat" cmpd="sng">
            <a:solidFill>
              <a:srgbClr val="0B9EDB"/>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2"/>
              </a:solidFill>
              <a:latin typeface="Verdana"/>
              <a:ea typeface="Verdana"/>
              <a:cs typeface="Verdana"/>
              <a:sym typeface="Verdana"/>
            </a:endParaRPr>
          </a:p>
        </p:txBody>
      </p:sp>
      <p:sp>
        <p:nvSpPr>
          <p:cNvPr id="33" name="Google Shape;33;p6"/>
          <p:cNvSpPr txBox="1">
            <a:spLocks noGrp="1"/>
          </p:cNvSpPr>
          <p:nvPr>
            <p:ph type="title"/>
          </p:nvPr>
        </p:nvSpPr>
        <p:spPr>
          <a:xfrm>
            <a:off x="350116" y="324319"/>
            <a:ext cx="7348424" cy="946831"/>
          </a:xfrm>
          <a:prstGeom prst="rect">
            <a:avLst/>
          </a:prstGeom>
          <a:noFill/>
          <a:ln>
            <a:noFill/>
          </a:ln>
        </p:spPr>
        <p:txBody>
          <a:bodyPr spcFirstLastPara="1" wrap="square" lIns="0" tIns="0" rIns="73600" bIns="0" anchor="ctr"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350102" y="1364128"/>
            <a:ext cx="9207027" cy="5084798"/>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527"/>
              </a:spcBef>
              <a:spcAft>
                <a:spcPts val="0"/>
              </a:spcAft>
              <a:buClr>
                <a:schemeClr val="dk1"/>
              </a:buClr>
              <a:buSzPts val="1800"/>
              <a:buFont typeface="Verdana"/>
              <a:buChar char="•"/>
              <a:defRPr sz="1800" b="0" i="0" u="none" strike="noStrike" cap="none">
                <a:solidFill>
                  <a:schemeClr val="lt2"/>
                </a:solidFill>
                <a:latin typeface="Calibri"/>
                <a:ea typeface="Calibri"/>
                <a:cs typeface="Calibri"/>
                <a:sym typeface="Calibri"/>
              </a:defRPr>
            </a:lvl1pPr>
            <a:lvl2pPr marL="914400" marR="0" lvl="1" indent="-330200" algn="l" rtl="0">
              <a:lnSpc>
                <a:spcPct val="100000"/>
              </a:lnSpc>
              <a:spcBef>
                <a:spcPts val="320"/>
              </a:spcBef>
              <a:spcAft>
                <a:spcPts val="0"/>
              </a:spcAft>
              <a:buClr>
                <a:schemeClr val="dk1"/>
              </a:buClr>
              <a:buSzPts val="1600"/>
              <a:buFont typeface="Verdana"/>
              <a:buChar char="-"/>
              <a:defRPr sz="1600" b="0" i="0" u="none" strike="noStrike" cap="none">
                <a:solidFill>
                  <a:schemeClr val="lt2"/>
                </a:solidFill>
                <a:latin typeface="Calibri"/>
                <a:ea typeface="Calibri"/>
                <a:cs typeface="Calibri"/>
                <a:sym typeface="Calibri"/>
              </a:defRPr>
            </a:lvl2pPr>
            <a:lvl3pPr marL="1371600" marR="0" lvl="2" indent="-317500" algn="l" rtl="0">
              <a:lnSpc>
                <a:spcPct val="100000"/>
              </a:lnSpc>
              <a:spcBef>
                <a:spcPts val="280"/>
              </a:spcBef>
              <a:spcAft>
                <a:spcPts val="0"/>
              </a:spcAft>
              <a:buClr>
                <a:schemeClr val="dk1"/>
              </a:buClr>
              <a:buSzPts val="1400"/>
              <a:buFont typeface="Arial"/>
              <a:buChar char="8"/>
              <a:defRPr sz="1400" b="0" i="0" u="none" strike="noStrike" cap="none">
                <a:solidFill>
                  <a:schemeClr val="lt2"/>
                </a:solidFill>
                <a:latin typeface="Calibri"/>
                <a:ea typeface="Calibri"/>
                <a:cs typeface="Calibri"/>
                <a:sym typeface="Calibri"/>
              </a:defRPr>
            </a:lvl3pPr>
            <a:lvl4pPr marL="1828800" marR="0" lvl="3" indent="-304800" algn="l" rtl="0">
              <a:lnSpc>
                <a:spcPct val="100000"/>
              </a:lnSpc>
              <a:spcBef>
                <a:spcPts val="240"/>
              </a:spcBef>
              <a:spcAft>
                <a:spcPts val="0"/>
              </a:spcAft>
              <a:buClr>
                <a:schemeClr val="dk1"/>
              </a:buClr>
              <a:buSzPts val="1200"/>
              <a:buFont typeface="Verdana"/>
              <a:buChar char="-"/>
              <a:defRPr sz="1200" b="0" i="0" u="none" strike="noStrike" cap="none">
                <a:solidFill>
                  <a:schemeClr val="lt2"/>
                </a:solidFill>
                <a:latin typeface="Calibri"/>
                <a:ea typeface="Calibri"/>
                <a:cs typeface="Calibri"/>
                <a:sym typeface="Calibri"/>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50116" y="324319"/>
            <a:ext cx="7348424" cy="946831"/>
          </a:xfrm>
          <a:prstGeom prst="rect">
            <a:avLst/>
          </a:prstGeom>
          <a:noFill/>
          <a:ln>
            <a:noFill/>
          </a:ln>
        </p:spPr>
        <p:txBody>
          <a:bodyPr spcFirstLastPara="1" wrap="square" lIns="0" tIns="0" rIns="73600" bIns="0" anchor="ctr"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7"/>
          <p:cNvSpPr txBox="1">
            <a:spLocks noGrp="1"/>
          </p:cNvSpPr>
          <p:nvPr>
            <p:ph type="body" idx="1"/>
          </p:nvPr>
        </p:nvSpPr>
        <p:spPr>
          <a:xfrm>
            <a:off x="350102" y="1364128"/>
            <a:ext cx="9207027" cy="5084798"/>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527"/>
              </a:spcBef>
              <a:spcAft>
                <a:spcPts val="0"/>
              </a:spcAft>
              <a:buClr>
                <a:schemeClr val="dk1"/>
              </a:buClr>
              <a:buSzPts val="1800"/>
              <a:buFont typeface="Verdana"/>
              <a:buChar char="•"/>
              <a:defRPr sz="18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320"/>
              </a:spcBef>
              <a:spcAft>
                <a:spcPts val="0"/>
              </a:spcAft>
              <a:buClr>
                <a:schemeClr val="dk1"/>
              </a:buClr>
              <a:buSzPts val="1600"/>
              <a:buFont typeface="Verdana"/>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280"/>
              </a:spcBef>
              <a:spcAft>
                <a:spcPts val="0"/>
              </a:spcAft>
              <a:buClr>
                <a:schemeClr val="dk1"/>
              </a:buClr>
              <a:buSzPts val="1400"/>
              <a:buFont typeface="Arial"/>
              <a:buChar char="8"/>
              <a:defRPr sz="14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240"/>
              </a:spcBef>
              <a:spcAft>
                <a:spcPts val="0"/>
              </a:spcAft>
              <a:buClr>
                <a:schemeClr val="dk1"/>
              </a:buClr>
              <a:buSzPts val="1200"/>
              <a:buFont typeface="Verdana"/>
              <a:buChar char="-"/>
              <a:defRPr sz="1200" b="0" i="0" u="none" strike="noStrike" cap="none">
                <a:solidFill>
                  <a:schemeClr val="dk1"/>
                </a:solidFill>
                <a:latin typeface="Calibri"/>
                <a:ea typeface="Calibri"/>
                <a:cs typeface="Calibri"/>
                <a:sym typeface="Calibri"/>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1"/>
          <p:cNvSpPr/>
          <p:nvPr/>
        </p:nvSpPr>
        <p:spPr>
          <a:xfrm>
            <a:off x="193932" y="181234"/>
            <a:ext cx="9518134" cy="1094677"/>
          </a:xfrm>
          <a:custGeom>
            <a:avLst/>
            <a:gdLst/>
            <a:ahLst/>
            <a:cxnLst/>
            <a:rect l="l" t="t" r="r" b="b"/>
            <a:pathLst>
              <a:path w="9518134" h="1094677" extrusionOk="0">
                <a:moveTo>
                  <a:pt x="213451" y="0"/>
                </a:moveTo>
                <a:lnTo>
                  <a:pt x="5923942" y="0"/>
                </a:lnTo>
                <a:lnTo>
                  <a:pt x="7535934" y="0"/>
                </a:lnTo>
                <a:lnTo>
                  <a:pt x="7782133" y="0"/>
                </a:lnTo>
                <a:lnTo>
                  <a:pt x="7782133" y="684452"/>
                </a:lnTo>
                <a:cubicBezTo>
                  <a:pt x="7782133" y="794752"/>
                  <a:pt x="7871549" y="884168"/>
                  <a:pt x="7981849" y="884168"/>
                </a:cubicBezTo>
                <a:lnTo>
                  <a:pt x="8780690" y="884168"/>
                </a:lnTo>
                <a:cubicBezTo>
                  <a:pt x="8890990" y="884168"/>
                  <a:pt x="8980406" y="794752"/>
                  <a:pt x="8980406" y="684452"/>
                </a:cubicBezTo>
                <a:lnTo>
                  <a:pt x="8980406" y="0"/>
                </a:lnTo>
                <a:lnTo>
                  <a:pt x="9304683" y="0"/>
                </a:lnTo>
                <a:cubicBezTo>
                  <a:pt x="9422568" y="0"/>
                  <a:pt x="9518134" y="88169"/>
                  <a:pt x="9518134" y="196932"/>
                </a:cubicBezTo>
                <a:lnTo>
                  <a:pt x="9518134" y="1094677"/>
                </a:lnTo>
                <a:lnTo>
                  <a:pt x="0" y="1094677"/>
                </a:lnTo>
                <a:lnTo>
                  <a:pt x="0" y="196932"/>
                </a:lnTo>
                <a:cubicBezTo>
                  <a:pt x="0" y="88169"/>
                  <a:pt x="95565" y="0"/>
                  <a:pt x="213451" y="0"/>
                </a:cubicBezTo>
                <a:close/>
              </a:path>
            </a:pathLst>
          </a:custGeom>
          <a:solidFill>
            <a:srgbClr val="0B9ED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2"/>
              </a:solidFill>
              <a:latin typeface="Verdana"/>
              <a:ea typeface="Verdana"/>
              <a:cs typeface="Verdana"/>
              <a:sym typeface="Verdana"/>
            </a:endParaRPr>
          </a:p>
        </p:txBody>
      </p:sp>
      <p:sp>
        <p:nvSpPr>
          <p:cNvPr id="11" name="Google Shape;11;p1"/>
          <p:cNvSpPr txBox="1">
            <a:spLocks noGrp="1"/>
          </p:cNvSpPr>
          <p:nvPr>
            <p:ph type="title"/>
          </p:nvPr>
        </p:nvSpPr>
        <p:spPr>
          <a:xfrm>
            <a:off x="350116" y="324319"/>
            <a:ext cx="7348424" cy="946831"/>
          </a:xfrm>
          <a:prstGeom prst="rect">
            <a:avLst/>
          </a:prstGeom>
          <a:noFill/>
          <a:ln>
            <a:noFill/>
          </a:ln>
        </p:spPr>
        <p:txBody>
          <a:bodyPr spcFirstLastPara="1" wrap="square" lIns="0" tIns="0" rIns="73600" bIns="0" anchor="ctr"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500" b="0" i="0" u="none" strike="noStrike" cap="none">
                <a:solidFill>
                  <a:srgbClr val="219BD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500" b="0" i="0" u="none" strike="noStrike" cap="none">
                <a:solidFill>
                  <a:srgbClr val="219BD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500" b="0" i="0" u="none" strike="noStrike" cap="none">
                <a:solidFill>
                  <a:srgbClr val="219BD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500" b="0" i="0" u="none" strike="noStrike" cap="none">
                <a:solidFill>
                  <a:srgbClr val="219BD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rgbClr val="219BD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rgbClr val="219BD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rgbClr val="219BD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rgbClr val="219BD1"/>
                </a:solidFill>
                <a:latin typeface="Verdana"/>
                <a:ea typeface="Verdana"/>
                <a:cs typeface="Verdana"/>
                <a:sym typeface="Verdana"/>
              </a:defRPr>
            </a:lvl9pPr>
          </a:lstStyle>
          <a:p>
            <a:endParaRPr/>
          </a:p>
        </p:txBody>
      </p:sp>
      <p:sp>
        <p:nvSpPr>
          <p:cNvPr id="12" name="Google Shape;12;p1"/>
          <p:cNvSpPr txBox="1"/>
          <p:nvPr/>
        </p:nvSpPr>
        <p:spPr>
          <a:xfrm>
            <a:off x="398010" y="6548442"/>
            <a:ext cx="7087999" cy="107722"/>
          </a:xfrm>
          <a:prstGeom prst="rect">
            <a:avLst/>
          </a:prstGeom>
          <a:noFill/>
          <a:ln>
            <a:noFill/>
          </a:ln>
        </p:spPr>
        <p:txBody>
          <a:bodyPr spcFirstLastPara="1" wrap="square" lIns="0" tIns="0" rIns="0" bIns="0" anchor="b" anchorCtr="0">
            <a:noAutofit/>
          </a:bodyPr>
          <a:lstStyle/>
          <a:p>
            <a:pPr marL="187325" marR="0" lvl="0" indent="-187325" algn="l" rtl="0">
              <a:lnSpc>
                <a:spcPct val="100000"/>
              </a:lnSpc>
              <a:spcBef>
                <a:spcPts val="0"/>
              </a:spcBef>
              <a:spcAft>
                <a:spcPts val="0"/>
              </a:spcAft>
              <a:buClr>
                <a:srgbClr val="000000"/>
              </a:buClr>
              <a:buSzPts val="700"/>
              <a:buFont typeface="Arial"/>
              <a:buNone/>
            </a:pPr>
            <a:endParaRPr sz="700" b="0" i="0" u="none" strike="noStrike" cap="none" dirty="0">
              <a:solidFill>
                <a:srgbClr val="000000"/>
              </a:solidFill>
              <a:latin typeface="Verdana"/>
              <a:ea typeface="Verdana"/>
              <a:cs typeface="Verdana"/>
              <a:sym typeface="Verdana"/>
            </a:endParaRPr>
          </a:p>
        </p:txBody>
      </p:sp>
      <p:sp>
        <p:nvSpPr>
          <p:cNvPr id="13" name="Google Shape;13;p1"/>
          <p:cNvSpPr/>
          <p:nvPr/>
        </p:nvSpPr>
        <p:spPr>
          <a:xfrm>
            <a:off x="193932" y="181233"/>
            <a:ext cx="9518134" cy="6491417"/>
          </a:xfrm>
          <a:custGeom>
            <a:avLst/>
            <a:gdLst/>
            <a:ahLst/>
            <a:cxnLst/>
            <a:rect l="l" t="t" r="r" b="b"/>
            <a:pathLst>
              <a:path w="9518134" h="6491417" extrusionOk="0">
                <a:moveTo>
                  <a:pt x="199469" y="0"/>
                </a:moveTo>
                <a:lnTo>
                  <a:pt x="213451" y="0"/>
                </a:lnTo>
                <a:lnTo>
                  <a:pt x="5923942" y="0"/>
                </a:lnTo>
                <a:lnTo>
                  <a:pt x="7535934" y="0"/>
                </a:lnTo>
                <a:lnTo>
                  <a:pt x="7782133" y="0"/>
                </a:lnTo>
                <a:lnTo>
                  <a:pt x="7782133" y="684453"/>
                </a:lnTo>
                <a:cubicBezTo>
                  <a:pt x="7782133" y="794753"/>
                  <a:pt x="7871549" y="884169"/>
                  <a:pt x="7981849" y="884169"/>
                </a:cubicBezTo>
                <a:lnTo>
                  <a:pt x="8780690" y="884169"/>
                </a:lnTo>
                <a:cubicBezTo>
                  <a:pt x="8890990" y="884169"/>
                  <a:pt x="8980406" y="794753"/>
                  <a:pt x="8980406" y="684453"/>
                </a:cubicBezTo>
                <a:lnTo>
                  <a:pt x="8980406" y="0"/>
                </a:lnTo>
                <a:lnTo>
                  <a:pt x="9304683" y="0"/>
                </a:lnTo>
                <a:lnTo>
                  <a:pt x="9318665" y="0"/>
                </a:lnTo>
                <a:cubicBezTo>
                  <a:pt x="9428827" y="0"/>
                  <a:pt x="9518134" y="82394"/>
                  <a:pt x="9518134" y="184032"/>
                </a:cubicBezTo>
                <a:lnTo>
                  <a:pt x="9518134" y="196932"/>
                </a:lnTo>
                <a:lnTo>
                  <a:pt x="9518134" y="1094677"/>
                </a:lnTo>
                <a:lnTo>
                  <a:pt x="9518134" y="6307385"/>
                </a:lnTo>
                <a:cubicBezTo>
                  <a:pt x="9518134" y="6409023"/>
                  <a:pt x="9428827" y="6491417"/>
                  <a:pt x="9318665" y="6491417"/>
                </a:cubicBezTo>
                <a:lnTo>
                  <a:pt x="199469" y="6491417"/>
                </a:lnTo>
                <a:cubicBezTo>
                  <a:pt x="89305" y="6491417"/>
                  <a:pt x="0" y="6409023"/>
                  <a:pt x="0" y="6307385"/>
                </a:cubicBezTo>
                <a:lnTo>
                  <a:pt x="0" y="1094677"/>
                </a:lnTo>
                <a:lnTo>
                  <a:pt x="0" y="196932"/>
                </a:lnTo>
                <a:lnTo>
                  <a:pt x="0" y="184032"/>
                </a:lnTo>
                <a:cubicBezTo>
                  <a:pt x="0" y="82394"/>
                  <a:pt x="89305" y="0"/>
                  <a:pt x="199469" y="0"/>
                </a:cubicBezTo>
                <a:close/>
              </a:path>
            </a:pathLst>
          </a:custGeom>
          <a:noFill/>
          <a:ln w="19050" cap="flat" cmpd="sng">
            <a:solidFill>
              <a:srgbClr val="0B9EDB"/>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2"/>
              </a:solidFill>
              <a:latin typeface="Verdana"/>
              <a:ea typeface="Verdana"/>
              <a:cs typeface="Verdana"/>
              <a:sym typeface="Verdana"/>
            </a:endParaRPr>
          </a:p>
        </p:txBody>
      </p:sp>
      <p:pic>
        <p:nvPicPr>
          <p:cNvPr id="14" name="Google Shape;14;p1"/>
          <p:cNvPicPr preferRelativeResize="0"/>
          <p:nvPr/>
        </p:nvPicPr>
        <p:blipFill rotWithShape="1">
          <a:blip r:embed="rId5">
            <a:alphaModFix/>
          </a:blip>
          <a:srcRect/>
          <a:stretch/>
        </p:blipFill>
        <p:spPr>
          <a:xfrm>
            <a:off x="8122219" y="176168"/>
            <a:ext cx="905966" cy="7969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913">
          <p15:clr>
            <a:srgbClr val="F26B43"/>
          </p15:clr>
        </p15:guide>
        <p15:guide id="2" pos="217">
          <p15:clr>
            <a:srgbClr val="F26B43"/>
          </p15:clr>
        </p15:guide>
        <p15:guide id="3" pos="6023">
          <p15:clr>
            <a:srgbClr val="F26B43"/>
          </p15:clr>
        </p15:guide>
        <p15:guide id="4" pos="2235">
          <p15:clr>
            <a:srgbClr val="F26B43"/>
          </p15:clr>
        </p15:guide>
        <p15:guide id="5" pos="2054">
          <p15:clr>
            <a:srgbClr val="F26B43"/>
          </p15:clr>
        </p15:guide>
        <p15:guide id="6" pos="4163">
          <p15:clr>
            <a:srgbClr val="F26B43"/>
          </p15:clr>
        </p15:guide>
        <p15:guide id="7" pos="3982">
          <p15:clr>
            <a:srgbClr val="F26B43"/>
          </p15:clr>
        </p15:guide>
        <p15:guide id="8" pos="3018">
          <p15:clr>
            <a:srgbClr val="EA4335"/>
          </p15:clr>
        </p15:guide>
        <p15:guide id="9" pos="3199">
          <p15:clr>
            <a:srgbClr val="EA4335"/>
          </p15:clr>
        </p15:guide>
        <p15:guide id="10" orient="horz" pos="4104">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package" Target="../embeddings/Microsoft_Word_Document.docx"/></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CEAA1-E13D-4357-8849-6211ED46B3CC}"/>
              </a:ext>
            </a:extLst>
          </p:cNvPr>
          <p:cNvSpPr>
            <a:spLocks noGrp="1"/>
          </p:cNvSpPr>
          <p:nvPr>
            <p:ph type="title"/>
          </p:nvPr>
        </p:nvSpPr>
        <p:spPr>
          <a:xfrm>
            <a:off x="350116" y="324319"/>
            <a:ext cx="7348424" cy="946831"/>
          </a:xfrm>
        </p:spPr>
        <p:txBody>
          <a:bodyPr/>
          <a:lstStyle/>
          <a:p>
            <a:r>
              <a:rPr lang="en-NZ" dirty="0">
                <a:solidFill>
                  <a:schemeClr val="bg2"/>
                </a:solidFill>
              </a:rPr>
              <a:t>What is IDE?</a:t>
            </a:r>
          </a:p>
        </p:txBody>
      </p:sp>
      <p:pic>
        <p:nvPicPr>
          <p:cNvPr id="24" name="image3.jpeg">
            <a:extLst>
              <a:ext uri="{FF2B5EF4-FFF2-40B4-BE49-F238E27FC236}">
                <a16:creationId xmlns:a16="http://schemas.microsoft.com/office/drawing/2014/main" id="{0CAA3648-822C-427B-AF61-8FDA2D7CEF31}"/>
              </a:ext>
            </a:extLst>
          </p:cNvPr>
          <p:cNvPicPr/>
          <p:nvPr/>
        </p:nvPicPr>
        <p:blipFill>
          <a:blip r:embed="rId3" cstate="print"/>
          <a:stretch>
            <a:fillRect/>
          </a:stretch>
        </p:blipFill>
        <p:spPr>
          <a:xfrm>
            <a:off x="419101" y="1954787"/>
            <a:ext cx="9001124" cy="4398388"/>
          </a:xfrm>
          <a:prstGeom prst="rect">
            <a:avLst/>
          </a:prstGeom>
        </p:spPr>
      </p:pic>
      <p:pic>
        <p:nvPicPr>
          <p:cNvPr id="26" name="Picture 2" descr="Security Guard Bodyguard Police Officer Bouncer PNG, Clipart, Area,  Bodyguard, Bouncer, Brand, Computer Icons Free PNG">
            <a:extLst>
              <a:ext uri="{FF2B5EF4-FFF2-40B4-BE49-F238E27FC236}">
                <a16:creationId xmlns:a16="http://schemas.microsoft.com/office/drawing/2014/main" id="{CA2B07F0-72C7-47FF-A1B8-5DE997998F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4698" y="4387550"/>
            <a:ext cx="374748" cy="2615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Security Guard Bodyguard Police Officer Bouncer PNG, Clipart, Area,  Bodyguard, Bouncer, Brand, Computer Icons Free PNG">
            <a:extLst>
              <a:ext uri="{FF2B5EF4-FFF2-40B4-BE49-F238E27FC236}">
                <a16:creationId xmlns:a16="http://schemas.microsoft.com/office/drawing/2014/main" id="{0588167D-CB43-4A19-953B-3D922F8222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2368" y="3133725"/>
            <a:ext cx="374748" cy="2615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ecurity Guard Bodyguard Police Officer Bouncer PNG, Clipart, Area,  Bodyguard, Bouncer, Brand, Computer Icons Free PNG">
            <a:extLst>
              <a:ext uri="{FF2B5EF4-FFF2-40B4-BE49-F238E27FC236}">
                <a16:creationId xmlns:a16="http://schemas.microsoft.com/office/drawing/2014/main" id="{DC65435C-77BA-432E-8DC1-7D718BED4E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8540" y="4387550"/>
            <a:ext cx="374748" cy="2615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Security Guard Bodyguard Police Officer Bouncer PNG, Clipart, Area,  Bodyguard, Bouncer, Brand, Computer Icons Free PNG">
            <a:extLst>
              <a:ext uri="{FF2B5EF4-FFF2-40B4-BE49-F238E27FC236}">
                <a16:creationId xmlns:a16="http://schemas.microsoft.com/office/drawing/2014/main" id="{0299B950-1702-44EC-AAB7-06D3F5F929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9320" y="3128525"/>
            <a:ext cx="374748" cy="261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45B2135E-1066-41A8-90B4-819AEC5398FB}"/>
              </a:ext>
            </a:extLst>
          </p:cNvPr>
          <p:cNvSpPr/>
          <p:nvPr/>
        </p:nvSpPr>
        <p:spPr>
          <a:xfrm>
            <a:off x="190501" y="1500368"/>
            <a:ext cx="9515474" cy="298800"/>
          </a:xfrm>
          <a:prstGeom prst="rect">
            <a:avLst/>
          </a:prstGeom>
        </p:spPr>
        <p:txBody>
          <a:bodyPr wrap="square">
            <a:spAutoFit/>
          </a:bodyPr>
          <a:lstStyle/>
          <a:p>
            <a:pPr marL="90170" lvl="0" algn="ctr">
              <a:lnSpc>
                <a:spcPts val="1600"/>
              </a:lnSpc>
              <a:spcBef>
                <a:spcPts val="425"/>
              </a:spcBef>
              <a:spcAft>
                <a:spcPts val="850"/>
              </a:spcAft>
              <a:defRPr/>
            </a:pPr>
            <a:r>
              <a:rPr lang="en-NZ" sz="1800" b="1" dirty="0">
                <a:solidFill>
                  <a:schemeClr val="bg1">
                    <a:lumMod val="50000"/>
                  </a:schemeClr>
                </a:solidFill>
              </a:rPr>
              <a:t>ACC’s IDE =  EightWire’s Data Exchange (DX) Platform</a:t>
            </a:r>
          </a:p>
        </p:txBody>
      </p:sp>
      <p:sp>
        <p:nvSpPr>
          <p:cNvPr id="13" name="Rectangle 12">
            <a:extLst>
              <a:ext uri="{FF2B5EF4-FFF2-40B4-BE49-F238E27FC236}">
                <a16:creationId xmlns:a16="http://schemas.microsoft.com/office/drawing/2014/main" id="{DA532263-A83E-480D-B7F5-06AA206B5498}"/>
              </a:ext>
            </a:extLst>
          </p:cNvPr>
          <p:cNvSpPr/>
          <p:nvPr/>
        </p:nvSpPr>
        <p:spPr>
          <a:xfrm>
            <a:off x="3704259" y="2465227"/>
            <a:ext cx="2244497" cy="707886"/>
          </a:xfrm>
          <a:prstGeom prst="rect">
            <a:avLst/>
          </a:prstGeom>
        </p:spPr>
        <p:txBody>
          <a:bodyPr wrap="square">
            <a:spAutoFit/>
          </a:bodyPr>
          <a:lstStyle/>
          <a:p>
            <a:pPr marL="90170" algn="ctr">
              <a:lnSpc>
                <a:spcPts val="1600"/>
              </a:lnSpc>
              <a:spcBef>
                <a:spcPts val="425"/>
              </a:spcBef>
              <a:spcAft>
                <a:spcPts val="850"/>
              </a:spcAft>
              <a:buSzPts val="1200"/>
              <a:tabLst>
                <a:tab pos="379095" algn="l"/>
              </a:tabLst>
              <a:defRPr/>
            </a:pPr>
            <a:r>
              <a:rPr lang="en-NZ" b="1" dirty="0">
                <a:solidFill>
                  <a:schemeClr val="lt1"/>
                </a:solidFill>
              </a:rPr>
              <a:t>Manage data transfers and perform data transfers</a:t>
            </a:r>
          </a:p>
        </p:txBody>
      </p:sp>
      <p:sp>
        <p:nvSpPr>
          <p:cNvPr id="14" name="Rectangle 13">
            <a:extLst>
              <a:ext uri="{FF2B5EF4-FFF2-40B4-BE49-F238E27FC236}">
                <a16:creationId xmlns:a16="http://schemas.microsoft.com/office/drawing/2014/main" id="{949B8F6A-1FCB-41BD-92DE-B205E37B69D9}"/>
              </a:ext>
            </a:extLst>
          </p:cNvPr>
          <p:cNvSpPr/>
          <p:nvPr/>
        </p:nvSpPr>
        <p:spPr>
          <a:xfrm>
            <a:off x="3891009" y="5357632"/>
            <a:ext cx="2108121" cy="577081"/>
          </a:xfrm>
          <a:prstGeom prst="rect">
            <a:avLst/>
          </a:prstGeom>
        </p:spPr>
        <p:txBody>
          <a:bodyPr wrap="square">
            <a:spAutoFit/>
          </a:bodyPr>
          <a:lstStyle/>
          <a:p>
            <a:pPr algn="ctr"/>
            <a:r>
              <a:rPr lang="en-NZ" sz="1050" b="1" dirty="0"/>
              <a:t>Definitions</a:t>
            </a:r>
            <a:endParaRPr lang="en-NZ" sz="1050" dirty="0"/>
          </a:p>
          <a:p>
            <a:pPr algn="ctr"/>
            <a:r>
              <a:rPr lang="en-NZ" sz="1050" dirty="0"/>
              <a:t>Data source,  Jobs, </a:t>
            </a:r>
          </a:p>
          <a:p>
            <a:pPr algn="ctr"/>
            <a:r>
              <a:rPr lang="en-NZ" sz="1050" dirty="0"/>
              <a:t>schedules, and auditing</a:t>
            </a:r>
          </a:p>
        </p:txBody>
      </p:sp>
      <p:sp>
        <p:nvSpPr>
          <p:cNvPr id="36" name="Rectangle 35">
            <a:extLst>
              <a:ext uri="{FF2B5EF4-FFF2-40B4-BE49-F238E27FC236}">
                <a16:creationId xmlns:a16="http://schemas.microsoft.com/office/drawing/2014/main" id="{FF60120E-A6A7-443D-88BF-A5F031D37124}"/>
              </a:ext>
            </a:extLst>
          </p:cNvPr>
          <p:cNvSpPr/>
          <p:nvPr/>
        </p:nvSpPr>
        <p:spPr>
          <a:xfrm>
            <a:off x="3956178" y="6099259"/>
            <a:ext cx="2108121" cy="253916"/>
          </a:xfrm>
          <a:prstGeom prst="rect">
            <a:avLst/>
          </a:prstGeom>
        </p:spPr>
        <p:txBody>
          <a:bodyPr wrap="square">
            <a:spAutoFit/>
          </a:bodyPr>
          <a:lstStyle/>
          <a:p>
            <a:pPr algn="ctr"/>
            <a:r>
              <a:rPr lang="en-NZ" sz="1050" b="1" dirty="0"/>
              <a:t>Data Processing Service</a:t>
            </a:r>
            <a:endParaRPr lang="en-NZ" sz="1050" dirty="0"/>
          </a:p>
        </p:txBody>
      </p:sp>
    </p:spTree>
    <p:extLst>
      <p:ext uri="{BB962C8B-B14F-4D97-AF65-F5344CB8AC3E}">
        <p14:creationId xmlns:p14="http://schemas.microsoft.com/office/powerpoint/2010/main" val="3928832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ow AWS is helping enterprise apps safely migrate to the Cloud |phil derasmo">
            <a:extLst>
              <a:ext uri="{FF2B5EF4-FFF2-40B4-BE49-F238E27FC236}">
                <a16:creationId xmlns:a16="http://schemas.microsoft.com/office/drawing/2014/main" id="{5F80FD7F-115C-47A2-ADD7-8A98D3E8A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16" y="1271150"/>
            <a:ext cx="9346334" cy="5491599"/>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4.png" descr="OnionLayers">
            <a:extLst>
              <a:ext uri="{FF2B5EF4-FFF2-40B4-BE49-F238E27FC236}">
                <a16:creationId xmlns:a16="http://schemas.microsoft.com/office/drawing/2014/main" id="{245F9A2B-220C-44CB-896D-D0C2EBD48489}"/>
              </a:ext>
            </a:extLst>
          </p:cNvPr>
          <p:cNvPicPr/>
          <p:nvPr/>
        </p:nvPicPr>
        <p:blipFill>
          <a:blip r:embed="rId4" cstate="print"/>
          <a:stretch>
            <a:fillRect/>
          </a:stretch>
        </p:blipFill>
        <p:spPr>
          <a:xfrm>
            <a:off x="2597455" y="3087687"/>
            <a:ext cx="4747460" cy="2841625"/>
          </a:xfrm>
          <a:prstGeom prst="rect">
            <a:avLst/>
          </a:prstGeom>
        </p:spPr>
      </p:pic>
      <p:sp>
        <p:nvSpPr>
          <p:cNvPr id="2" name="Title 1">
            <a:extLst>
              <a:ext uri="{FF2B5EF4-FFF2-40B4-BE49-F238E27FC236}">
                <a16:creationId xmlns:a16="http://schemas.microsoft.com/office/drawing/2014/main" id="{0AACEAA1-E13D-4357-8849-6211ED46B3CC}"/>
              </a:ext>
            </a:extLst>
          </p:cNvPr>
          <p:cNvSpPr>
            <a:spLocks noGrp="1"/>
          </p:cNvSpPr>
          <p:nvPr>
            <p:ph type="title"/>
          </p:nvPr>
        </p:nvSpPr>
        <p:spPr>
          <a:xfrm>
            <a:off x="350116" y="324319"/>
            <a:ext cx="7348424" cy="946831"/>
          </a:xfrm>
        </p:spPr>
        <p:txBody>
          <a:bodyPr/>
          <a:lstStyle/>
          <a:p>
            <a:r>
              <a:rPr lang="en-NZ" dirty="0">
                <a:solidFill>
                  <a:schemeClr val="bg2"/>
                </a:solidFill>
              </a:rPr>
              <a:t>Conductor Basics</a:t>
            </a:r>
          </a:p>
        </p:txBody>
      </p:sp>
      <p:pic>
        <p:nvPicPr>
          <p:cNvPr id="29" name="Picture 2" descr="Security Guard Bodyguard Police Officer Bouncer PNG, Clipart, Area,  Bodyguard, Bouncer, Brand, Computer Icons Free PNG">
            <a:extLst>
              <a:ext uri="{FF2B5EF4-FFF2-40B4-BE49-F238E27FC236}">
                <a16:creationId xmlns:a16="http://schemas.microsoft.com/office/drawing/2014/main" id="{75FC1D66-70DA-4490-894C-E7668F4B20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3291" y="4246999"/>
            <a:ext cx="374748" cy="261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95E7499-364F-42E0-8035-9AA3FA1CA90D}"/>
              </a:ext>
            </a:extLst>
          </p:cNvPr>
          <p:cNvSpPr/>
          <p:nvPr/>
        </p:nvSpPr>
        <p:spPr>
          <a:xfrm>
            <a:off x="111990" y="1369040"/>
            <a:ext cx="9317759" cy="548868"/>
          </a:xfrm>
          <a:prstGeom prst="rect">
            <a:avLst/>
          </a:prstGeom>
        </p:spPr>
        <p:txBody>
          <a:bodyPr wrap="square">
            <a:spAutoFit/>
          </a:bodyPr>
          <a:lstStyle/>
          <a:p>
            <a:pPr marL="139700" algn="ctr">
              <a:spcBef>
                <a:spcPts val="165"/>
              </a:spcBef>
            </a:pPr>
            <a:r>
              <a:rPr lang="en-NZ" b="1" dirty="0" err="1">
                <a:latin typeface="Calibri" panose="020F0502020204030204" pitchFamily="34" charset="0"/>
                <a:ea typeface="Calibri" panose="020F0502020204030204" pitchFamily="34" charset="0"/>
              </a:rPr>
              <a:t>Eightwire's</a:t>
            </a:r>
            <a:r>
              <a:rPr lang="en-NZ" b="1" dirty="0">
                <a:latin typeface="Calibri" panose="020F0502020204030204" pitchFamily="34" charset="0"/>
                <a:ea typeface="Calibri" panose="020F0502020204030204" pitchFamily="34" charset="0"/>
              </a:rPr>
              <a:t> Conductor</a:t>
            </a:r>
            <a:r>
              <a:rPr lang="en-NZ" dirty="0">
                <a:latin typeface="Calibri" panose="020F0502020204030204" pitchFamily="34" charset="0"/>
                <a:ea typeface="Calibri" panose="020F0502020204030204" pitchFamily="34" charset="0"/>
              </a:rPr>
              <a:t> is off-the-shelf cloud-based data sharing software.</a:t>
            </a:r>
          </a:p>
          <a:p>
            <a:pPr marL="139700">
              <a:spcBef>
                <a:spcPts val="165"/>
              </a:spcBef>
            </a:pPr>
            <a:endParaRPr lang="en-NZ" dirty="0">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A551194E-CC84-4AD4-A03E-690586A9853F}"/>
              </a:ext>
            </a:extLst>
          </p:cNvPr>
          <p:cNvSpPr/>
          <p:nvPr/>
        </p:nvSpPr>
        <p:spPr>
          <a:xfrm>
            <a:off x="2385356" y="2556962"/>
            <a:ext cx="1744387" cy="307777"/>
          </a:xfrm>
          <a:prstGeom prst="rect">
            <a:avLst/>
          </a:prstGeom>
        </p:spPr>
        <p:txBody>
          <a:bodyPr wrap="none">
            <a:spAutoFit/>
          </a:bodyPr>
          <a:lstStyle/>
          <a:p>
            <a:pPr marL="139700" algn="ctr">
              <a:spcBef>
                <a:spcPts val="165"/>
              </a:spcBef>
            </a:pPr>
            <a:r>
              <a:rPr lang="en-NZ" b="1" dirty="0">
                <a:latin typeface="Calibri" panose="020F0502020204030204" pitchFamily="34" charset="0"/>
                <a:ea typeface="Calibri" panose="020F0502020204030204" pitchFamily="34" charset="0"/>
              </a:rPr>
              <a:t>Conductor Entities </a:t>
            </a:r>
            <a:endParaRPr lang="en-NZ"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4610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CEAA1-E13D-4357-8849-6211ED46B3CC}"/>
              </a:ext>
            </a:extLst>
          </p:cNvPr>
          <p:cNvSpPr>
            <a:spLocks noGrp="1"/>
          </p:cNvSpPr>
          <p:nvPr>
            <p:ph type="title"/>
          </p:nvPr>
        </p:nvSpPr>
        <p:spPr>
          <a:xfrm>
            <a:off x="350116" y="324319"/>
            <a:ext cx="7348424" cy="946831"/>
          </a:xfrm>
        </p:spPr>
        <p:txBody>
          <a:bodyPr/>
          <a:lstStyle/>
          <a:p>
            <a:r>
              <a:rPr lang="en-NZ" dirty="0">
                <a:solidFill>
                  <a:schemeClr val="bg2"/>
                </a:solidFill>
              </a:rPr>
              <a:t>Connectors</a:t>
            </a:r>
          </a:p>
        </p:txBody>
      </p:sp>
      <p:sp>
        <p:nvSpPr>
          <p:cNvPr id="5" name="Rectangle 4">
            <a:extLst>
              <a:ext uri="{FF2B5EF4-FFF2-40B4-BE49-F238E27FC236}">
                <a16:creationId xmlns:a16="http://schemas.microsoft.com/office/drawing/2014/main" id="{21618D30-540C-40E9-AD8D-E2045DF63958}"/>
              </a:ext>
            </a:extLst>
          </p:cNvPr>
          <p:cNvSpPr/>
          <p:nvPr/>
        </p:nvSpPr>
        <p:spPr>
          <a:xfrm>
            <a:off x="350115" y="1339275"/>
            <a:ext cx="9203459" cy="523220"/>
          </a:xfrm>
          <a:prstGeom prst="rect">
            <a:avLst/>
          </a:prstGeom>
        </p:spPr>
        <p:txBody>
          <a:bodyPr wrap="square">
            <a:spAutoFit/>
          </a:bodyPr>
          <a:lstStyle/>
          <a:p>
            <a:r>
              <a:rPr lang="en-NZ" dirty="0"/>
              <a:t>The Eightwire Conductor platform is designed to read and write data to and from a wide variety of different data platforms, from files to databases.</a:t>
            </a:r>
          </a:p>
        </p:txBody>
      </p:sp>
      <p:pic>
        <p:nvPicPr>
          <p:cNvPr id="9" name="image256.jpeg">
            <a:extLst>
              <a:ext uri="{FF2B5EF4-FFF2-40B4-BE49-F238E27FC236}">
                <a16:creationId xmlns:a16="http://schemas.microsoft.com/office/drawing/2014/main" id="{5948E937-BC64-468A-A0E5-0537CC177004}"/>
              </a:ext>
            </a:extLst>
          </p:cNvPr>
          <p:cNvPicPr/>
          <p:nvPr/>
        </p:nvPicPr>
        <p:blipFill>
          <a:blip r:embed="rId3" cstate="print"/>
          <a:stretch>
            <a:fillRect/>
          </a:stretch>
        </p:blipFill>
        <p:spPr>
          <a:xfrm>
            <a:off x="454025" y="1997392"/>
            <a:ext cx="5908675" cy="2998114"/>
          </a:xfrm>
          <a:prstGeom prst="rect">
            <a:avLst/>
          </a:prstGeom>
        </p:spPr>
      </p:pic>
      <p:sp>
        <p:nvSpPr>
          <p:cNvPr id="6" name="Rectangle 5">
            <a:extLst>
              <a:ext uri="{FF2B5EF4-FFF2-40B4-BE49-F238E27FC236}">
                <a16:creationId xmlns:a16="http://schemas.microsoft.com/office/drawing/2014/main" id="{92F150C2-952F-4B4F-BF34-C0BBCA40D1D7}"/>
              </a:ext>
            </a:extLst>
          </p:cNvPr>
          <p:cNvSpPr/>
          <p:nvPr/>
        </p:nvSpPr>
        <p:spPr>
          <a:xfrm>
            <a:off x="350115" y="5286375"/>
            <a:ext cx="9101860" cy="954107"/>
          </a:xfrm>
          <a:prstGeom prst="rect">
            <a:avLst/>
          </a:prstGeom>
        </p:spPr>
        <p:txBody>
          <a:bodyPr wrap="square">
            <a:spAutoFit/>
          </a:bodyPr>
          <a:lstStyle/>
          <a:p>
            <a:r>
              <a:rPr lang="en-NZ" dirty="0"/>
              <a:t>Each Connector is required to perform the same basic tasks but they accomplish those tasks in quite different ways. For example, when asked to write data, an Excel Spreadsheet Connector will create an Excel file containing the data and store it in a folder system, whereas an SQL Server Connector will execute database commands to write the same data into the database. </a:t>
            </a:r>
          </a:p>
        </p:txBody>
      </p:sp>
      <p:pic>
        <p:nvPicPr>
          <p:cNvPr id="12290" name="Picture 2" descr="Drag and Drop File Uploading | CSS-Tricks">
            <a:extLst>
              <a:ext uri="{FF2B5EF4-FFF2-40B4-BE49-F238E27FC236}">
                <a16:creationId xmlns:a16="http://schemas.microsoft.com/office/drawing/2014/main" id="{944D4AB3-9753-4363-8713-5F566AF8BDA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62700" y="2202397"/>
            <a:ext cx="2867025" cy="15613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3B5A063-1FBC-4954-9EBA-F69DD41DF8A3}"/>
              </a:ext>
            </a:extLst>
          </p:cNvPr>
          <p:cNvSpPr/>
          <p:nvPr/>
        </p:nvSpPr>
        <p:spPr>
          <a:xfrm>
            <a:off x="6362700" y="1930620"/>
            <a:ext cx="1189749" cy="307777"/>
          </a:xfrm>
          <a:prstGeom prst="rect">
            <a:avLst/>
          </a:prstGeom>
        </p:spPr>
        <p:txBody>
          <a:bodyPr wrap="none">
            <a:spAutoFit/>
          </a:bodyPr>
          <a:lstStyle/>
          <a:p>
            <a:r>
              <a:rPr lang="en-NZ" dirty="0"/>
              <a:t>Drag N Drop</a:t>
            </a:r>
          </a:p>
        </p:txBody>
      </p:sp>
    </p:spTree>
    <p:extLst>
      <p:ext uri="{BB962C8B-B14F-4D97-AF65-F5344CB8AC3E}">
        <p14:creationId xmlns:p14="http://schemas.microsoft.com/office/powerpoint/2010/main" val="3695874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CEAA1-E13D-4357-8849-6211ED46B3CC}"/>
              </a:ext>
            </a:extLst>
          </p:cNvPr>
          <p:cNvSpPr>
            <a:spLocks noGrp="1"/>
          </p:cNvSpPr>
          <p:nvPr>
            <p:ph type="title"/>
          </p:nvPr>
        </p:nvSpPr>
        <p:spPr>
          <a:xfrm>
            <a:off x="350116" y="324319"/>
            <a:ext cx="7348424" cy="946831"/>
          </a:xfrm>
        </p:spPr>
        <p:txBody>
          <a:bodyPr/>
          <a:lstStyle/>
          <a:p>
            <a:r>
              <a:rPr lang="en-NZ" dirty="0">
                <a:solidFill>
                  <a:schemeClr val="bg2"/>
                </a:solidFill>
              </a:rPr>
              <a:t>New Words </a:t>
            </a:r>
          </a:p>
        </p:txBody>
      </p:sp>
      <p:pic>
        <p:nvPicPr>
          <p:cNvPr id="29" name="Picture 2" descr="Security Guard Bodyguard Police Officer Bouncer PNG, Clipart, Area,  Bodyguard, Bouncer, Brand, Computer Icons Free PNG">
            <a:extLst>
              <a:ext uri="{FF2B5EF4-FFF2-40B4-BE49-F238E27FC236}">
                <a16:creationId xmlns:a16="http://schemas.microsoft.com/office/drawing/2014/main" id="{75FC1D66-70DA-4490-894C-E7668F4B2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941" y="3595172"/>
            <a:ext cx="374748" cy="261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95E7499-364F-42E0-8035-9AA3FA1CA90D}"/>
              </a:ext>
            </a:extLst>
          </p:cNvPr>
          <p:cNvSpPr/>
          <p:nvPr/>
        </p:nvSpPr>
        <p:spPr>
          <a:xfrm>
            <a:off x="190500" y="1369040"/>
            <a:ext cx="9448800" cy="2056973"/>
          </a:xfrm>
          <a:prstGeom prst="rect">
            <a:avLst/>
          </a:prstGeom>
        </p:spPr>
        <p:txBody>
          <a:bodyPr wrap="square">
            <a:spAutoFit/>
          </a:bodyPr>
          <a:lstStyle/>
          <a:p>
            <a:endParaRPr lang="en-NZ" dirty="0">
              <a:latin typeface="+mj-lt"/>
              <a:ea typeface="Tahoma" panose="020B0604030504040204" pitchFamily="34" charset="0"/>
              <a:cs typeface="Tahoma" panose="020B0604030504040204" pitchFamily="34" charset="0"/>
            </a:endParaRPr>
          </a:p>
          <a:p>
            <a:endParaRPr lang="en-NZ" dirty="0">
              <a:latin typeface="+mj-lt"/>
            </a:endParaRPr>
          </a:p>
          <a:p>
            <a:pPr algn="ctr"/>
            <a:r>
              <a:rPr lang="en-NZ" b="1" dirty="0"/>
              <a:t>Portal, Web Portal</a:t>
            </a:r>
          </a:p>
          <a:p>
            <a:pPr algn="ctr"/>
            <a:r>
              <a:rPr lang="en-NZ" dirty="0"/>
              <a:t>The subject of this User Guide. The web application used to manage Conductor Projects, Data Stores, Processes, etc. The web portal is part of Conductor's Master Services. Users do not need to remain logged in when running data transfers – once started data transfers (Batches) will continue even if the user logs out or closes their web browser.</a:t>
            </a:r>
          </a:p>
          <a:p>
            <a:endParaRPr lang="en-NZ" dirty="0">
              <a:latin typeface="+mj-lt"/>
            </a:endParaRPr>
          </a:p>
          <a:p>
            <a:endParaRPr lang="en-NZ" dirty="0">
              <a:latin typeface="Tahoma" panose="020B0604030504040204" pitchFamily="34" charset="0"/>
              <a:ea typeface="Tahoma" panose="020B0604030504040204" pitchFamily="34" charset="0"/>
              <a:cs typeface="Tahoma" panose="020B0604030504040204" pitchFamily="34" charset="0"/>
            </a:endParaRPr>
          </a:p>
          <a:p>
            <a:pPr marL="139700">
              <a:spcBef>
                <a:spcPts val="165"/>
              </a:spcBef>
            </a:pPr>
            <a:endParaRPr lang="en-NZ" dirty="0">
              <a:latin typeface="Calibri" panose="020F0502020204030204" pitchFamily="34" charset="0"/>
              <a:ea typeface="Calibri" panose="020F0502020204030204" pitchFamily="34" charset="0"/>
            </a:endParaRPr>
          </a:p>
        </p:txBody>
      </p:sp>
      <p:graphicFrame>
        <p:nvGraphicFramePr>
          <p:cNvPr id="4" name="Table 3">
            <a:extLst>
              <a:ext uri="{FF2B5EF4-FFF2-40B4-BE49-F238E27FC236}">
                <a16:creationId xmlns:a16="http://schemas.microsoft.com/office/drawing/2014/main" id="{C41540F3-EDF5-48EE-AC0E-059735589D63}"/>
              </a:ext>
            </a:extLst>
          </p:cNvPr>
          <p:cNvGraphicFramePr>
            <a:graphicFrameLocks noGrp="1"/>
          </p:cNvGraphicFramePr>
          <p:nvPr>
            <p:extLst>
              <p:ext uri="{D42A27DB-BD31-4B8C-83A1-F6EECF244321}">
                <p14:modId xmlns:p14="http://schemas.microsoft.com/office/powerpoint/2010/main" val="3861127433"/>
              </p:ext>
            </p:extLst>
          </p:nvPr>
        </p:nvGraphicFramePr>
        <p:xfrm>
          <a:off x="190500" y="1271149"/>
          <a:ext cx="9525000" cy="5380467"/>
        </p:xfrm>
        <a:graphic>
          <a:graphicData uri="http://schemas.openxmlformats.org/drawingml/2006/table">
            <a:tbl>
              <a:tblPr firstRow="1" firstCol="1" bandRow="1">
                <a:tableStyleId>{5C22544A-7EE6-4342-B048-85BDC9FD1C3A}</a:tableStyleId>
              </a:tblPr>
              <a:tblGrid>
                <a:gridCol w="1935030">
                  <a:extLst>
                    <a:ext uri="{9D8B030D-6E8A-4147-A177-3AD203B41FA5}">
                      <a16:colId xmlns:a16="http://schemas.microsoft.com/office/drawing/2014/main" val="556818373"/>
                    </a:ext>
                  </a:extLst>
                </a:gridCol>
                <a:gridCol w="7589970">
                  <a:extLst>
                    <a:ext uri="{9D8B030D-6E8A-4147-A177-3AD203B41FA5}">
                      <a16:colId xmlns:a16="http://schemas.microsoft.com/office/drawing/2014/main" val="84936743"/>
                    </a:ext>
                  </a:extLst>
                </a:gridCol>
              </a:tblGrid>
              <a:tr h="186460">
                <a:tc>
                  <a:txBody>
                    <a:bodyPr/>
                    <a:lstStyle/>
                    <a:p>
                      <a:pPr marL="90170">
                        <a:lnSpc>
                          <a:spcPts val="1600"/>
                        </a:lnSpc>
                        <a:spcAft>
                          <a:spcPts val="850"/>
                        </a:spcAft>
                      </a:pPr>
                      <a:r>
                        <a:rPr lang="en-AU" sz="1200" b="1" i="0" u="none" strike="noStrike" cap="none">
                          <a:solidFill>
                            <a:schemeClr val="lt1"/>
                          </a:solidFill>
                          <a:effectLst/>
                          <a:latin typeface="+mn-lt"/>
                          <a:ea typeface="+mn-ea"/>
                          <a:cs typeface="+mn-cs"/>
                          <a:sym typeface="Arial"/>
                        </a:rPr>
                        <a:t>Description</a:t>
                      </a:r>
                      <a:endParaRPr lang="en-NZ" sz="1200" b="1" i="0" u="none" strike="noStrike" cap="none">
                        <a:solidFill>
                          <a:schemeClr val="lt1"/>
                        </a:solidFill>
                        <a:effectLst/>
                        <a:latin typeface="+mn-lt"/>
                        <a:ea typeface="+mn-ea"/>
                        <a:cs typeface="+mn-cs"/>
                        <a:sym typeface="Arial"/>
                      </a:endParaRPr>
                    </a:p>
                  </a:txBody>
                  <a:tcPr marL="43595" marR="43595" marT="0" marB="0"/>
                </a:tc>
                <a:tc>
                  <a:txBody>
                    <a:bodyPr/>
                    <a:lstStyle/>
                    <a:p>
                      <a:pPr marL="90170">
                        <a:lnSpc>
                          <a:spcPts val="1600"/>
                        </a:lnSpc>
                        <a:spcAft>
                          <a:spcPts val="850"/>
                        </a:spcAft>
                      </a:pPr>
                      <a:r>
                        <a:rPr lang="en-AU" sz="1200" dirty="0">
                          <a:effectLst/>
                        </a:rPr>
                        <a:t>Definition</a:t>
                      </a:r>
                      <a:endParaRPr lang="en-NZ" sz="1200" dirty="0">
                        <a:solidFill>
                          <a:srgbClr val="1F497D"/>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3595" marR="43595" marT="0" marB="0"/>
                </a:tc>
                <a:extLst>
                  <a:ext uri="{0D108BD9-81ED-4DB2-BD59-A6C34878D82A}">
                    <a16:rowId xmlns:a16="http://schemas.microsoft.com/office/drawing/2014/main" val="2078432262"/>
                  </a:ext>
                </a:extLst>
              </a:tr>
              <a:tr h="173806">
                <a:tc>
                  <a:txBody>
                    <a:bodyPr/>
                    <a:lstStyle/>
                    <a:p>
                      <a:pPr marL="90170">
                        <a:lnSpc>
                          <a:spcPts val="1600"/>
                        </a:lnSpc>
                        <a:spcBef>
                          <a:spcPts val="425"/>
                        </a:spcBef>
                        <a:spcAft>
                          <a:spcPts val="850"/>
                        </a:spcAft>
                      </a:pPr>
                      <a:r>
                        <a:rPr lang="en-NZ" sz="1200" b="1" i="0" u="none" strike="noStrike" cap="none" dirty="0">
                          <a:solidFill>
                            <a:schemeClr val="lt1"/>
                          </a:solidFill>
                          <a:effectLst/>
                          <a:latin typeface="+mn-lt"/>
                          <a:ea typeface="+mn-ea"/>
                          <a:cs typeface="+mn-cs"/>
                          <a:sym typeface="Arial"/>
                        </a:rPr>
                        <a:t>Eightwire</a:t>
                      </a:r>
                    </a:p>
                  </a:txBody>
                  <a:tcPr marL="43595" marR="43595" marT="0" marB="0"/>
                </a:tc>
                <a:tc>
                  <a:txBody>
                    <a:bodyPr/>
                    <a:lstStyle/>
                    <a:p>
                      <a:pPr marL="90170">
                        <a:lnSpc>
                          <a:spcPts val="1600"/>
                        </a:lnSpc>
                        <a:spcBef>
                          <a:spcPts val="425"/>
                        </a:spcBef>
                        <a:spcAft>
                          <a:spcPts val="850"/>
                        </a:spcAft>
                      </a:pPr>
                      <a:r>
                        <a:rPr lang="en-NZ" sz="1200">
                          <a:effectLst/>
                        </a:rPr>
                        <a:t>The platform that is used to transfer data</a:t>
                      </a:r>
                      <a:endParaRPr lang="en-NZ" sz="1200">
                        <a:solidFill>
                          <a:srgbClr val="1F497D"/>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3595" marR="43595" marT="0" marB="0"/>
                </a:tc>
                <a:extLst>
                  <a:ext uri="{0D108BD9-81ED-4DB2-BD59-A6C34878D82A}">
                    <a16:rowId xmlns:a16="http://schemas.microsoft.com/office/drawing/2014/main" val="1833165948"/>
                  </a:ext>
                </a:extLst>
              </a:tr>
              <a:tr h="186460">
                <a:tc>
                  <a:txBody>
                    <a:bodyPr/>
                    <a:lstStyle/>
                    <a:p>
                      <a:pPr marL="90170">
                        <a:lnSpc>
                          <a:spcPts val="1600"/>
                        </a:lnSpc>
                        <a:spcBef>
                          <a:spcPts val="425"/>
                        </a:spcBef>
                        <a:spcAft>
                          <a:spcPts val="850"/>
                        </a:spcAft>
                      </a:pPr>
                      <a:r>
                        <a:rPr lang="en-NZ" sz="1200" b="1" i="0" u="none" strike="noStrike" cap="none">
                          <a:solidFill>
                            <a:schemeClr val="lt1"/>
                          </a:solidFill>
                          <a:effectLst/>
                          <a:latin typeface="+mn-lt"/>
                          <a:ea typeface="+mn-ea"/>
                          <a:cs typeface="+mn-cs"/>
                          <a:sym typeface="Arial"/>
                        </a:rPr>
                        <a:t>Responsible</a:t>
                      </a:r>
                    </a:p>
                  </a:txBody>
                  <a:tcPr marL="43595" marR="43595" marT="0" marB="0"/>
                </a:tc>
                <a:tc>
                  <a:txBody>
                    <a:bodyPr/>
                    <a:lstStyle/>
                    <a:p>
                      <a:pPr marL="90170">
                        <a:lnSpc>
                          <a:spcPts val="1600"/>
                        </a:lnSpc>
                        <a:spcBef>
                          <a:spcPts val="425"/>
                        </a:spcBef>
                        <a:spcAft>
                          <a:spcPts val="850"/>
                        </a:spcAft>
                      </a:pPr>
                      <a:r>
                        <a:rPr lang="en-NZ" sz="1200">
                          <a:effectLst/>
                        </a:rPr>
                        <a:t>The role that ensures the necessary activities for a particular task gets done.</a:t>
                      </a:r>
                      <a:endParaRPr lang="en-NZ" sz="1200">
                        <a:solidFill>
                          <a:srgbClr val="1F497D"/>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3595" marR="43595" marT="0" marB="0"/>
                </a:tc>
                <a:extLst>
                  <a:ext uri="{0D108BD9-81ED-4DB2-BD59-A6C34878D82A}">
                    <a16:rowId xmlns:a16="http://schemas.microsoft.com/office/drawing/2014/main" val="922343193"/>
                  </a:ext>
                </a:extLst>
              </a:tr>
              <a:tr h="362533">
                <a:tc>
                  <a:txBody>
                    <a:bodyPr/>
                    <a:lstStyle/>
                    <a:p>
                      <a:pPr marL="90170">
                        <a:lnSpc>
                          <a:spcPts val="1600"/>
                        </a:lnSpc>
                        <a:spcBef>
                          <a:spcPts val="425"/>
                        </a:spcBef>
                        <a:spcAft>
                          <a:spcPts val="850"/>
                        </a:spcAft>
                      </a:pPr>
                      <a:r>
                        <a:rPr lang="en-NZ" sz="1200" b="1" i="0" u="none" strike="noStrike" cap="none" dirty="0">
                          <a:solidFill>
                            <a:schemeClr val="lt1"/>
                          </a:solidFill>
                          <a:effectLst/>
                          <a:latin typeface="+mn-lt"/>
                          <a:ea typeface="+mn-ea"/>
                          <a:cs typeface="+mn-cs"/>
                          <a:sym typeface="Arial"/>
                        </a:rPr>
                        <a:t>Eightwire Agent</a:t>
                      </a:r>
                    </a:p>
                  </a:txBody>
                  <a:tcPr marL="43595" marR="43595" marT="0" marB="0"/>
                </a:tc>
                <a:tc>
                  <a:txBody>
                    <a:bodyPr/>
                    <a:lstStyle/>
                    <a:p>
                      <a:pPr marL="90170">
                        <a:lnSpc>
                          <a:spcPts val="1600"/>
                        </a:lnSpc>
                        <a:spcBef>
                          <a:spcPts val="425"/>
                        </a:spcBef>
                        <a:spcAft>
                          <a:spcPts val="850"/>
                        </a:spcAft>
                      </a:pPr>
                      <a:r>
                        <a:rPr lang="en-NZ" sz="1200" dirty="0">
                          <a:effectLst/>
                        </a:rPr>
                        <a:t>A small piece of software that is installed on a Windows machine at an organisation that make secure HTTPS web service calls to the Eightwire services.</a:t>
                      </a:r>
                      <a:endParaRPr lang="en-NZ" sz="1200" dirty="0">
                        <a:solidFill>
                          <a:srgbClr val="1F497D"/>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3595" marR="43595" marT="0" marB="0"/>
                </a:tc>
                <a:extLst>
                  <a:ext uri="{0D108BD9-81ED-4DB2-BD59-A6C34878D82A}">
                    <a16:rowId xmlns:a16="http://schemas.microsoft.com/office/drawing/2014/main" val="1574944301"/>
                  </a:ext>
                </a:extLst>
              </a:tr>
              <a:tr h="186460">
                <a:tc>
                  <a:txBody>
                    <a:bodyPr/>
                    <a:lstStyle/>
                    <a:p>
                      <a:pPr marL="90170">
                        <a:lnSpc>
                          <a:spcPts val="1600"/>
                        </a:lnSpc>
                        <a:spcBef>
                          <a:spcPts val="425"/>
                        </a:spcBef>
                        <a:spcAft>
                          <a:spcPts val="850"/>
                        </a:spcAft>
                      </a:pPr>
                      <a:r>
                        <a:rPr lang="en-NZ" sz="1200" b="1" i="0" u="none" strike="noStrike" cap="none" dirty="0">
                          <a:solidFill>
                            <a:schemeClr val="lt1"/>
                          </a:solidFill>
                          <a:effectLst/>
                          <a:latin typeface="+mn-lt"/>
                          <a:ea typeface="+mn-ea"/>
                          <a:cs typeface="+mn-cs"/>
                          <a:sym typeface="Arial"/>
                        </a:rPr>
                        <a:t>MOU</a:t>
                      </a:r>
                    </a:p>
                  </a:txBody>
                  <a:tcPr marL="43595" marR="43595" marT="0" marB="0"/>
                </a:tc>
                <a:tc>
                  <a:txBody>
                    <a:bodyPr/>
                    <a:lstStyle/>
                    <a:p>
                      <a:pPr marL="90170">
                        <a:lnSpc>
                          <a:spcPts val="1600"/>
                        </a:lnSpc>
                        <a:spcBef>
                          <a:spcPts val="425"/>
                        </a:spcBef>
                        <a:spcAft>
                          <a:spcPts val="850"/>
                        </a:spcAft>
                      </a:pPr>
                      <a:r>
                        <a:rPr lang="en-NZ" sz="1200" dirty="0">
                          <a:effectLst/>
                        </a:rPr>
                        <a:t>Memorandum of Understanding covering the exchange of data between two organisations.</a:t>
                      </a:r>
                      <a:endParaRPr lang="en-NZ" sz="1200" dirty="0">
                        <a:solidFill>
                          <a:srgbClr val="1F497D"/>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3595" marR="43595" marT="0" marB="0"/>
                </a:tc>
                <a:extLst>
                  <a:ext uri="{0D108BD9-81ED-4DB2-BD59-A6C34878D82A}">
                    <a16:rowId xmlns:a16="http://schemas.microsoft.com/office/drawing/2014/main" val="3966037877"/>
                  </a:ext>
                </a:extLst>
              </a:tr>
              <a:tr h="362533">
                <a:tc>
                  <a:txBody>
                    <a:bodyPr/>
                    <a:lstStyle/>
                    <a:p>
                      <a:pPr marL="90170">
                        <a:lnSpc>
                          <a:spcPts val="1600"/>
                        </a:lnSpc>
                        <a:spcBef>
                          <a:spcPts val="425"/>
                        </a:spcBef>
                        <a:spcAft>
                          <a:spcPts val="850"/>
                        </a:spcAft>
                      </a:pPr>
                      <a:r>
                        <a:rPr lang="en-NZ" sz="1200" b="1" i="0" u="none" strike="noStrike" cap="none" dirty="0">
                          <a:solidFill>
                            <a:schemeClr val="lt1"/>
                          </a:solidFill>
                          <a:effectLst/>
                          <a:latin typeface="+mn-lt"/>
                          <a:ea typeface="+mn-ea"/>
                          <a:cs typeface="+mn-cs"/>
                          <a:sym typeface="Arial"/>
                        </a:rPr>
                        <a:t>Agent server or Agent hosting server</a:t>
                      </a:r>
                    </a:p>
                  </a:txBody>
                  <a:tcPr marL="43595" marR="43595" marT="0" marB="0"/>
                </a:tc>
                <a:tc>
                  <a:txBody>
                    <a:bodyPr/>
                    <a:lstStyle/>
                    <a:p>
                      <a:pPr marL="90170">
                        <a:lnSpc>
                          <a:spcPts val="1600"/>
                        </a:lnSpc>
                        <a:spcBef>
                          <a:spcPts val="425"/>
                        </a:spcBef>
                        <a:spcAft>
                          <a:spcPts val="850"/>
                        </a:spcAft>
                      </a:pPr>
                      <a:r>
                        <a:rPr lang="en-NZ" sz="1200" dirty="0">
                          <a:effectLst/>
                        </a:rPr>
                        <a:t>The terms used to refer to the Windows machine (physical or virtual) that hosts the Agent.</a:t>
                      </a:r>
                      <a:endParaRPr lang="en-NZ" sz="1200" dirty="0">
                        <a:solidFill>
                          <a:srgbClr val="1F497D"/>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3595" marR="43595" marT="0" marB="0"/>
                </a:tc>
                <a:extLst>
                  <a:ext uri="{0D108BD9-81ED-4DB2-BD59-A6C34878D82A}">
                    <a16:rowId xmlns:a16="http://schemas.microsoft.com/office/drawing/2014/main" val="3734627664"/>
                  </a:ext>
                </a:extLst>
              </a:tr>
              <a:tr h="362533">
                <a:tc>
                  <a:txBody>
                    <a:bodyPr/>
                    <a:lstStyle/>
                    <a:p>
                      <a:pPr marL="90170">
                        <a:lnSpc>
                          <a:spcPts val="1600"/>
                        </a:lnSpc>
                        <a:spcBef>
                          <a:spcPts val="425"/>
                        </a:spcBef>
                        <a:spcAft>
                          <a:spcPts val="850"/>
                        </a:spcAft>
                      </a:pPr>
                      <a:r>
                        <a:rPr lang="en-NZ" sz="1200" b="1" i="0" u="none" strike="noStrike" cap="none" dirty="0">
                          <a:solidFill>
                            <a:schemeClr val="lt1"/>
                          </a:solidFill>
                          <a:effectLst/>
                          <a:latin typeface="+mn-lt"/>
                          <a:ea typeface="+mn-ea"/>
                          <a:cs typeface="+mn-cs"/>
                          <a:sym typeface="Arial"/>
                        </a:rPr>
                        <a:t>Data staging point or Data staging area</a:t>
                      </a:r>
                    </a:p>
                  </a:txBody>
                  <a:tcPr marL="43595" marR="43595" marT="0" marB="0"/>
                </a:tc>
                <a:tc>
                  <a:txBody>
                    <a:bodyPr/>
                    <a:lstStyle/>
                    <a:p>
                      <a:pPr marL="90170">
                        <a:lnSpc>
                          <a:spcPts val="1600"/>
                        </a:lnSpc>
                        <a:spcBef>
                          <a:spcPts val="425"/>
                        </a:spcBef>
                        <a:spcAft>
                          <a:spcPts val="850"/>
                        </a:spcAft>
                      </a:pPr>
                      <a:r>
                        <a:rPr lang="en-NZ" sz="1200" dirty="0">
                          <a:effectLst/>
                        </a:rPr>
                        <a:t>The terms used to refer to the location that data is presented to the Agent and written to the Agent.</a:t>
                      </a:r>
                    </a:p>
                  </a:txBody>
                  <a:tcPr marL="43595" marR="43595" marT="0" marB="0"/>
                </a:tc>
                <a:extLst>
                  <a:ext uri="{0D108BD9-81ED-4DB2-BD59-A6C34878D82A}">
                    <a16:rowId xmlns:a16="http://schemas.microsoft.com/office/drawing/2014/main" val="851710063"/>
                  </a:ext>
                </a:extLst>
              </a:tr>
              <a:tr h="323733">
                <a:tc>
                  <a:txBody>
                    <a:bodyPr/>
                    <a:lstStyle/>
                    <a:p>
                      <a:pPr marL="90170">
                        <a:lnSpc>
                          <a:spcPts val="1600"/>
                        </a:lnSpc>
                        <a:spcBef>
                          <a:spcPts val="425"/>
                        </a:spcBef>
                        <a:spcAft>
                          <a:spcPts val="850"/>
                        </a:spcAft>
                      </a:pPr>
                      <a:r>
                        <a:rPr lang="en-NZ" sz="1200" b="1" i="0" u="none" strike="noStrike" cap="none">
                          <a:solidFill>
                            <a:schemeClr val="lt1"/>
                          </a:solidFill>
                          <a:effectLst/>
                          <a:latin typeface="+mn-lt"/>
                          <a:ea typeface="+mn-ea"/>
                          <a:cs typeface="+mn-cs"/>
                          <a:sym typeface="Arial"/>
                        </a:rPr>
                        <a:t>Data preparation</a:t>
                      </a:r>
                    </a:p>
                  </a:txBody>
                  <a:tcPr marL="43595" marR="43595" marT="0" marB="0"/>
                </a:tc>
                <a:tc>
                  <a:txBody>
                    <a:bodyPr/>
                    <a:lstStyle/>
                    <a:p>
                      <a:pPr marL="90170">
                        <a:lnSpc>
                          <a:spcPts val="1600"/>
                        </a:lnSpc>
                        <a:spcBef>
                          <a:spcPts val="425"/>
                        </a:spcBef>
                        <a:spcAft>
                          <a:spcPts val="850"/>
                        </a:spcAft>
                      </a:pPr>
                      <a:r>
                        <a:rPr lang="en-NZ" sz="1200" dirty="0">
                          <a:effectLst/>
                        </a:rPr>
                        <a:t>The term used to refer to the components and processes that deliver prepared data to the data staging point.</a:t>
                      </a:r>
                      <a:endParaRPr lang="en-NZ" sz="1200" dirty="0">
                        <a:solidFill>
                          <a:srgbClr val="1F497D"/>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3595" marR="43595" marT="0" marB="0"/>
                </a:tc>
                <a:extLst>
                  <a:ext uri="{0D108BD9-81ED-4DB2-BD59-A6C34878D82A}">
                    <a16:rowId xmlns:a16="http://schemas.microsoft.com/office/drawing/2014/main" val="2923046521"/>
                  </a:ext>
                </a:extLst>
              </a:tr>
              <a:tr h="362533">
                <a:tc>
                  <a:txBody>
                    <a:bodyPr/>
                    <a:lstStyle/>
                    <a:p>
                      <a:pPr marL="90170">
                        <a:lnSpc>
                          <a:spcPts val="1600"/>
                        </a:lnSpc>
                        <a:spcBef>
                          <a:spcPts val="425"/>
                        </a:spcBef>
                        <a:spcAft>
                          <a:spcPts val="850"/>
                        </a:spcAft>
                      </a:pPr>
                      <a:r>
                        <a:rPr lang="en-NZ" sz="1200" b="1" i="0" u="none" strike="noStrike" cap="none" dirty="0">
                          <a:solidFill>
                            <a:schemeClr val="lt1"/>
                          </a:solidFill>
                          <a:effectLst/>
                          <a:latin typeface="+mn-lt"/>
                          <a:ea typeface="+mn-ea"/>
                          <a:cs typeface="+mn-cs"/>
                          <a:sym typeface="Arial"/>
                        </a:rPr>
                        <a:t>Data consumption</a:t>
                      </a:r>
                    </a:p>
                  </a:txBody>
                  <a:tcPr marL="43595" marR="43595" marT="0" marB="0"/>
                </a:tc>
                <a:tc>
                  <a:txBody>
                    <a:bodyPr/>
                    <a:lstStyle/>
                    <a:p>
                      <a:pPr marL="90170" marR="0" algn="l" rtl="0">
                        <a:lnSpc>
                          <a:spcPts val="1600"/>
                        </a:lnSpc>
                        <a:spcBef>
                          <a:spcPts val="425"/>
                        </a:spcBef>
                        <a:spcAft>
                          <a:spcPts val="850"/>
                        </a:spcAft>
                        <a:buClr>
                          <a:srgbClr val="000000"/>
                        </a:buClr>
                        <a:buFont typeface="Arial"/>
                      </a:pPr>
                      <a:r>
                        <a:rPr lang="en-NZ" sz="1200" b="0" i="0" u="none" strike="noStrike" cap="none" dirty="0">
                          <a:solidFill>
                            <a:schemeClr val="dk1"/>
                          </a:solidFill>
                          <a:effectLst/>
                          <a:latin typeface="+mn-lt"/>
                          <a:ea typeface="+mn-ea"/>
                          <a:cs typeface="+mn-cs"/>
                          <a:sym typeface="Arial"/>
                        </a:rPr>
                        <a:t>The term used to refer to the components and processes that copy data from the data staging point to elsewhere in an organisation.</a:t>
                      </a:r>
                    </a:p>
                  </a:txBody>
                  <a:tcPr marL="43595" marR="43595" marT="0" marB="0"/>
                </a:tc>
                <a:extLst>
                  <a:ext uri="{0D108BD9-81ED-4DB2-BD59-A6C34878D82A}">
                    <a16:rowId xmlns:a16="http://schemas.microsoft.com/office/drawing/2014/main" val="2229071013"/>
                  </a:ext>
                </a:extLst>
              </a:tr>
              <a:tr h="739988">
                <a:tc>
                  <a:txBody>
                    <a:bodyPr/>
                    <a:lstStyle/>
                    <a:p>
                      <a:pPr marL="90170" marR="0" lvl="0" indent="0" algn="l" defTabSz="914400" rtl="0" eaLnBrk="1" fontAlgn="auto" latinLnBrk="0" hangingPunct="1">
                        <a:lnSpc>
                          <a:spcPts val="1600"/>
                        </a:lnSpc>
                        <a:spcBef>
                          <a:spcPts val="425"/>
                        </a:spcBef>
                        <a:spcAft>
                          <a:spcPts val="850"/>
                        </a:spcAft>
                        <a:buClr>
                          <a:srgbClr val="000000"/>
                        </a:buClr>
                        <a:buSzTx/>
                        <a:buFont typeface="Arial"/>
                        <a:buNone/>
                        <a:tabLst/>
                        <a:defRPr/>
                      </a:pPr>
                      <a:r>
                        <a:rPr lang="en-NZ" sz="1200" b="1" i="0" u="none" strike="noStrike" cap="none" dirty="0">
                          <a:solidFill>
                            <a:schemeClr val="lt1"/>
                          </a:solidFill>
                          <a:effectLst/>
                          <a:latin typeface="+mn-lt"/>
                          <a:ea typeface="+mn-ea"/>
                          <a:cs typeface="+mn-cs"/>
                          <a:sym typeface="Arial"/>
                        </a:rPr>
                        <a:t>Data Exchange, DX or IDE</a:t>
                      </a:r>
                    </a:p>
                    <a:p>
                      <a:pPr marL="90170">
                        <a:lnSpc>
                          <a:spcPts val="1600"/>
                        </a:lnSpc>
                        <a:spcBef>
                          <a:spcPts val="425"/>
                        </a:spcBef>
                        <a:spcAft>
                          <a:spcPts val="850"/>
                        </a:spcAft>
                      </a:pPr>
                      <a:endParaRPr lang="en-NZ" sz="1200" b="1" i="0" u="none" strike="noStrike" cap="none" dirty="0">
                        <a:solidFill>
                          <a:schemeClr val="lt1"/>
                        </a:solidFill>
                        <a:effectLst/>
                        <a:latin typeface="+mn-lt"/>
                        <a:ea typeface="+mn-ea"/>
                        <a:cs typeface="+mn-cs"/>
                        <a:sym typeface="Arial"/>
                      </a:endParaRPr>
                    </a:p>
                  </a:txBody>
                  <a:tcPr marL="43595" marR="43595" marT="0" marB="0"/>
                </a:tc>
                <a:tc>
                  <a:txBody>
                    <a:bodyPr/>
                    <a:lstStyle/>
                    <a:p>
                      <a:pPr marL="90170" marR="0" algn="l" rtl="0">
                        <a:lnSpc>
                          <a:spcPts val="1600"/>
                        </a:lnSpc>
                        <a:spcBef>
                          <a:spcPts val="425"/>
                        </a:spcBef>
                        <a:spcAft>
                          <a:spcPts val="850"/>
                        </a:spcAft>
                        <a:buClr>
                          <a:srgbClr val="000000"/>
                        </a:buClr>
                        <a:buFont typeface="Arial"/>
                      </a:pPr>
                      <a:r>
                        <a:rPr lang="en-NZ" sz="1200" b="0" i="0" u="none" strike="noStrike" cap="none" dirty="0">
                          <a:solidFill>
                            <a:schemeClr val="dk1"/>
                          </a:solidFill>
                          <a:effectLst/>
                          <a:latin typeface="+mn-lt"/>
                          <a:ea typeface="+mn-ea"/>
                          <a:cs typeface="+mn-cs"/>
                          <a:sym typeface="Arial"/>
                        </a:rPr>
                        <a:t>Usually refers to a specific industry sector use-case, community or network of Eightwire Conductor customers, united under a common purpose, such as a government sector. Conductor is frequently referred to as The Data Exchange in some security and risk documentation and in New Zealand government-related documentation.  ACC uses the term IDE for DX.</a:t>
                      </a:r>
                    </a:p>
                  </a:txBody>
                  <a:tcPr marL="43595" marR="43595" marT="0" marB="0"/>
                </a:tc>
                <a:extLst>
                  <a:ext uri="{0D108BD9-81ED-4DB2-BD59-A6C34878D82A}">
                    <a16:rowId xmlns:a16="http://schemas.microsoft.com/office/drawing/2014/main" val="3218564639"/>
                  </a:ext>
                </a:extLst>
              </a:tr>
              <a:tr h="362533">
                <a:tc>
                  <a:txBody>
                    <a:bodyPr/>
                    <a:lstStyle/>
                    <a:p>
                      <a:pPr marL="90170" marR="0" lvl="0" indent="0" algn="l" defTabSz="914400" rtl="0" eaLnBrk="1" fontAlgn="auto" latinLnBrk="0" hangingPunct="1">
                        <a:lnSpc>
                          <a:spcPts val="1600"/>
                        </a:lnSpc>
                        <a:spcBef>
                          <a:spcPts val="425"/>
                        </a:spcBef>
                        <a:spcAft>
                          <a:spcPts val="850"/>
                        </a:spcAft>
                        <a:buClr>
                          <a:srgbClr val="000000"/>
                        </a:buClr>
                        <a:buSzTx/>
                        <a:buFont typeface="Arial"/>
                        <a:buNone/>
                        <a:tabLst/>
                        <a:defRPr/>
                      </a:pPr>
                      <a:r>
                        <a:rPr lang="en-NZ" sz="1200" b="1" i="0" u="none" strike="noStrike" cap="none" dirty="0" err="1">
                          <a:solidFill>
                            <a:schemeClr val="lt1"/>
                          </a:solidFill>
                          <a:effectLst/>
                          <a:latin typeface="+mn-lt"/>
                          <a:ea typeface="+mn-ea"/>
                          <a:cs typeface="+mn-cs"/>
                          <a:sym typeface="Arial"/>
                        </a:rPr>
                        <a:t>Eightwire's</a:t>
                      </a:r>
                      <a:r>
                        <a:rPr lang="en-NZ" sz="1200" b="1" i="0" u="none" strike="noStrike" cap="none" dirty="0">
                          <a:solidFill>
                            <a:schemeClr val="lt1"/>
                          </a:solidFill>
                          <a:effectLst/>
                          <a:latin typeface="+mn-lt"/>
                          <a:ea typeface="+mn-ea"/>
                          <a:cs typeface="+mn-cs"/>
                          <a:sym typeface="Arial"/>
                        </a:rPr>
                        <a:t> Conductor </a:t>
                      </a:r>
                    </a:p>
                  </a:txBody>
                  <a:tcPr marL="43595" marR="43595" marT="0" marB="0"/>
                </a:tc>
                <a:tc>
                  <a:txBody>
                    <a:bodyPr/>
                    <a:lstStyle/>
                    <a:p>
                      <a:pPr marL="90170" marR="0" algn="l" rtl="0">
                        <a:lnSpc>
                          <a:spcPts val="1600"/>
                        </a:lnSpc>
                        <a:spcBef>
                          <a:spcPts val="425"/>
                        </a:spcBef>
                        <a:spcAft>
                          <a:spcPts val="850"/>
                        </a:spcAft>
                        <a:buClr>
                          <a:srgbClr val="000000"/>
                        </a:buClr>
                        <a:buFont typeface="Arial"/>
                      </a:pPr>
                      <a:r>
                        <a:rPr lang="en-NZ" sz="1200" b="0" i="0" u="none" strike="noStrike" cap="none" dirty="0">
                          <a:solidFill>
                            <a:schemeClr val="dk1"/>
                          </a:solidFill>
                          <a:effectLst/>
                          <a:latin typeface="+mn-lt"/>
                          <a:ea typeface="+mn-ea"/>
                          <a:cs typeface="+mn-cs"/>
                          <a:sym typeface="Arial"/>
                        </a:rPr>
                        <a:t>The proper name of the Eightwire data platform. It is also referred to as data exchange, orchestrator, and Eightwire.</a:t>
                      </a:r>
                    </a:p>
                  </a:txBody>
                  <a:tcPr marL="43595" marR="43595" marT="0" marB="0"/>
                </a:tc>
                <a:extLst>
                  <a:ext uri="{0D108BD9-81ED-4DB2-BD59-A6C34878D82A}">
                    <a16:rowId xmlns:a16="http://schemas.microsoft.com/office/drawing/2014/main" val="2818112249"/>
                  </a:ext>
                </a:extLst>
              </a:tr>
              <a:tr h="591928">
                <a:tc>
                  <a:txBody>
                    <a:bodyPr/>
                    <a:lstStyle/>
                    <a:p>
                      <a:pPr marL="90170" marR="0" lvl="0" indent="0" algn="l" defTabSz="914400" rtl="0" eaLnBrk="1" fontAlgn="auto" latinLnBrk="0" hangingPunct="1">
                        <a:lnSpc>
                          <a:spcPts val="1600"/>
                        </a:lnSpc>
                        <a:spcBef>
                          <a:spcPts val="425"/>
                        </a:spcBef>
                        <a:spcAft>
                          <a:spcPts val="850"/>
                        </a:spcAft>
                        <a:buClr>
                          <a:srgbClr val="000000"/>
                        </a:buClr>
                        <a:buSzTx/>
                        <a:buFont typeface="Arial"/>
                        <a:buNone/>
                        <a:tabLst/>
                        <a:defRPr/>
                      </a:pPr>
                      <a:r>
                        <a:rPr lang="en-NZ" sz="1200" b="1" i="0" u="none" strike="noStrike" cap="none" dirty="0">
                          <a:solidFill>
                            <a:schemeClr val="lt1"/>
                          </a:solidFill>
                          <a:effectLst/>
                          <a:latin typeface="+mn-lt"/>
                          <a:ea typeface="+mn-ea"/>
                          <a:cs typeface="+mn-cs"/>
                          <a:sym typeface="Arial"/>
                        </a:rPr>
                        <a:t>Portal, Web Portal</a:t>
                      </a:r>
                    </a:p>
                    <a:p>
                      <a:pPr marL="90170" marR="0" lvl="0" indent="0" algn="l" defTabSz="914400" rtl="0" eaLnBrk="1" fontAlgn="auto" latinLnBrk="0" hangingPunct="1">
                        <a:lnSpc>
                          <a:spcPts val="1600"/>
                        </a:lnSpc>
                        <a:spcBef>
                          <a:spcPts val="425"/>
                        </a:spcBef>
                        <a:spcAft>
                          <a:spcPts val="850"/>
                        </a:spcAft>
                        <a:buClr>
                          <a:srgbClr val="000000"/>
                        </a:buClr>
                        <a:buSzTx/>
                        <a:buFont typeface="Arial"/>
                        <a:buNone/>
                        <a:tabLst/>
                        <a:defRPr/>
                      </a:pPr>
                      <a:endParaRPr lang="en-NZ" sz="1200" b="1" i="0" u="none" strike="noStrike" cap="none" dirty="0">
                        <a:solidFill>
                          <a:schemeClr val="lt1"/>
                        </a:solidFill>
                        <a:effectLst/>
                        <a:latin typeface="+mn-lt"/>
                        <a:ea typeface="+mn-ea"/>
                        <a:cs typeface="+mn-cs"/>
                        <a:sym typeface="Arial"/>
                      </a:endParaRPr>
                    </a:p>
                  </a:txBody>
                  <a:tcPr marL="43595" marR="43595" marT="0" marB="0"/>
                </a:tc>
                <a:tc>
                  <a:txBody>
                    <a:bodyPr/>
                    <a:lstStyle/>
                    <a:p>
                      <a:pPr marL="90170" marR="0" lvl="0" indent="0" algn="l" defTabSz="914400" rtl="0" eaLnBrk="1" fontAlgn="auto" latinLnBrk="0" hangingPunct="1">
                        <a:lnSpc>
                          <a:spcPts val="1600"/>
                        </a:lnSpc>
                        <a:spcBef>
                          <a:spcPts val="425"/>
                        </a:spcBef>
                        <a:spcAft>
                          <a:spcPts val="850"/>
                        </a:spcAft>
                        <a:buClr>
                          <a:srgbClr val="000000"/>
                        </a:buClr>
                        <a:buSzTx/>
                        <a:buFont typeface="Arial"/>
                        <a:buNone/>
                        <a:tabLst/>
                        <a:defRPr/>
                      </a:pPr>
                      <a:r>
                        <a:rPr lang="en-NZ" sz="1200" b="0" i="0" u="none" strike="noStrike" cap="none" dirty="0">
                          <a:solidFill>
                            <a:schemeClr val="dk1"/>
                          </a:solidFill>
                          <a:effectLst/>
                          <a:latin typeface="+mn-lt"/>
                          <a:ea typeface="+mn-ea"/>
                          <a:cs typeface="+mn-cs"/>
                          <a:sym typeface="Arial"/>
                        </a:rPr>
                        <a:t>The web application used to manage Conductor Projects, Data Stores, Processes, etc. The web portal is part of Conductor's Master Services. Users do not need to remain logged in when running data transfers – once started data transfers (Batches) will continue even if the user logs out or closes their web browser.</a:t>
                      </a:r>
                    </a:p>
                  </a:txBody>
                  <a:tcPr marL="43595" marR="43595" marT="0" marB="0"/>
                </a:tc>
                <a:extLst>
                  <a:ext uri="{0D108BD9-81ED-4DB2-BD59-A6C34878D82A}">
                    <a16:rowId xmlns:a16="http://schemas.microsoft.com/office/drawing/2014/main" val="2409471712"/>
                  </a:ext>
                </a:extLst>
              </a:tr>
              <a:tr h="966249">
                <a:tc>
                  <a:txBody>
                    <a:bodyPr/>
                    <a:lstStyle/>
                    <a:p>
                      <a:pPr marL="90170" marR="0" lvl="0" indent="0" algn="l" defTabSz="914400" rtl="0" eaLnBrk="1" fontAlgn="auto" latinLnBrk="0" hangingPunct="1">
                        <a:lnSpc>
                          <a:spcPts val="1600"/>
                        </a:lnSpc>
                        <a:spcBef>
                          <a:spcPts val="425"/>
                        </a:spcBef>
                        <a:spcAft>
                          <a:spcPts val="850"/>
                        </a:spcAft>
                        <a:buClr>
                          <a:srgbClr val="000000"/>
                        </a:buClr>
                        <a:buSzTx/>
                        <a:buFont typeface="Arial"/>
                        <a:buNone/>
                        <a:tabLst/>
                        <a:defRPr/>
                      </a:pPr>
                      <a:endParaRPr lang="en-NZ" sz="1200" b="1" i="0" u="none" strike="noStrike" cap="none" dirty="0">
                        <a:solidFill>
                          <a:schemeClr val="lt1"/>
                        </a:solidFill>
                        <a:effectLst/>
                        <a:latin typeface="+mn-lt"/>
                        <a:ea typeface="+mn-ea"/>
                        <a:cs typeface="+mn-cs"/>
                        <a:sym typeface="Arial"/>
                      </a:endParaRPr>
                    </a:p>
                  </a:txBody>
                  <a:tcPr marL="43595" marR="43595" marT="0" marB="0"/>
                </a:tc>
                <a:tc>
                  <a:txBody>
                    <a:bodyPr/>
                    <a:lstStyle/>
                    <a:p>
                      <a:pPr marL="90170" marR="0" algn="l" rtl="0">
                        <a:lnSpc>
                          <a:spcPts val="1600"/>
                        </a:lnSpc>
                        <a:spcBef>
                          <a:spcPts val="425"/>
                        </a:spcBef>
                        <a:spcAft>
                          <a:spcPts val="850"/>
                        </a:spcAft>
                        <a:buClr>
                          <a:srgbClr val="000000"/>
                        </a:buClr>
                        <a:buFont typeface="Arial"/>
                      </a:pPr>
                      <a:endParaRPr lang="en-NZ" sz="1200" b="0" i="0" u="none" strike="noStrike" cap="none" dirty="0">
                        <a:solidFill>
                          <a:schemeClr val="dk1"/>
                        </a:solidFill>
                        <a:effectLst/>
                        <a:latin typeface="+mn-lt"/>
                        <a:ea typeface="+mn-ea"/>
                        <a:cs typeface="+mn-cs"/>
                        <a:sym typeface="Arial"/>
                      </a:endParaRPr>
                    </a:p>
                  </a:txBody>
                  <a:tcPr marL="43595" marR="43595" marT="0" marB="0"/>
                </a:tc>
                <a:extLst>
                  <a:ext uri="{0D108BD9-81ED-4DB2-BD59-A6C34878D82A}">
                    <a16:rowId xmlns:a16="http://schemas.microsoft.com/office/drawing/2014/main" val="2291651346"/>
                  </a:ext>
                </a:extLst>
              </a:tr>
            </a:tbl>
          </a:graphicData>
        </a:graphic>
      </p:graphicFrame>
    </p:spTree>
    <p:extLst>
      <p:ext uri="{BB962C8B-B14F-4D97-AF65-F5344CB8AC3E}">
        <p14:creationId xmlns:p14="http://schemas.microsoft.com/office/powerpoint/2010/main" val="999882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DD1609A5-95EC-4990-A7C9-A0ABFD855639}"/>
              </a:ext>
            </a:extLst>
          </p:cNvPr>
          <p:cNvSpPr/>
          <p:nvPr/>
        </p:nvSpPr>
        <p:spPr>
          <a:xfrm>
            <a:off x="6998053" y="3243469"/>
            <a:ext cx="2642321" cy="3092780"/>
          </a:xfrm>
          <a:prstGeom prst="roundRect">
            <a:avLst/>
          </a:prstGeom>
          <a:solidFill>
            <a:schemeClr val="tx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NZ" b="1" dirty="0">
                <a:solidFill>
                  <a:schemeClr val="tx1"/>
                </a:solidFill>
              </a:rPr>
              <a:t>Resources</a:t>
            </a:r>
          </a:p>
        </p:txBody>
      </p:sp>
      <p:sp>
        <p:nvSpPr>
          <p:cNvPr id="12" name="Rectangle: Rounded Corners 11">
            <a:extLst>
              <a:ext uri="{FF2B5EF4-FFF2-40B4-BE49-F238E27FC236}">
                <a16:creationId xmlns:a16="http://schemas.microsoft.com/office/drawing/2014/main" id="{77CD5C88-1D48-4D65-8DB8-FF038C68FDC6}"/>
              </a:ext>
            </a:extLst>
          </p:cNvPr>
          <p:cNvSpPr/>
          <p:nvPr/>
        </p:nvSpPr>
        <p:spPr>
          <a:xfrm>
            <a:off x="6987453" y="1344108"/>
            <a:ext cx="2642321" cy="180781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NZ" b="1" dirty="0">
                <a:solidFill>
                  <a:schemeClr val="tx1"/>
                </a:solidFill>
              </a:rPr>
              <a:t>Checklist</a:t>
            </a:r>
          </a:p>
        </p:txBody>
      </p:sp>
      <p:sp>
        <p:nvSpPr>
          <p:cNvPr id="2" name="Title 1">
            <a:extLst>
              <a:ext uri="{FF2B5EF4-FFF2-40B4-BE49-F238E27FC236}">
                <a16:creationId xmlns:a16="http://schemas.microsoft.com/office/drawing/2014/main" id="{0AACEAA1-E13D-4357-8849-6211ED46B3CC}"/>
              </a:ext>
            </a:extLst>
          </p:cNvPr>
          <p:cNvSpPr>
            <a:spLocks noGrp="1"/>
          </p:cNvSpPr>
          <p:nvPr>
            <p:ph type="title"/>
          </p:nvPr>
        </p:nvSpPr>
        <p:spPr>
          <a:xfrm>
            <a:off x="350116" y="324319"/>
            <a:ext cx="7348424" cy="946831"/>
          </a:xfrm>
        </p:spPr>
        <p:txBody>
          <a:bodyPr/>
          <a:lstStyle/>
          <a:p>
            <a:r>
              <a:rPr lang="en-NZ" dirty="0">
                <a:solidFill>
                  <a:schemeClr val="bg2"/>
                </a:solidFill>
              </a:rPr>
              <a:t>Privacy and Security Considerations</a:t>
            </a:r>
          </a:p>
        </p:txBody>
      </p:sp>
      <p:sp>
        <p:nvSpPr>
          <p:cNvPr id="5" name="Rectangle 4">
            <a:extLst>
              <a:ext uri="{FF2B5EF4-FFF2-40B4-BE49-F238E27FC236}">
                <a16:creationId xmlns:a16="http://schemas.microsoft.com/office/drawing/2014/main" id="{21618D30-540C-40E9-AD8D-E2045DF63958}"/>
              </a:ext>
            </a:extLst>
          </p:cNvPr>
          <p:cNvSpPr/>
          <p:nvPr/>
        </p:nvSpPr>
        <p:spPr>
          <a:xfrm>
            <a:off x="162888" y="1344108"/>
            <a:ext cx="6949804" cy="6294031"/>
          </a:xfrm>
          <a:prstGeom prst="rect">
            <a:avLst/>
          </a:prstGeom>
        </p:spPr>
        <p:txBody>
          <a:bodyPr wrap="square">
            <a:spAutoFit/>
          </a:bodyPr>
          <a:lstStyle/>
          <a:p>
            <a:pPr marL="285750" indent="-285750">
              <a:buFont typeface="Arial" panose="020B0604020202020204" pitchFamily="34" charset="0"/>
              <a:buChar char="•"/>
            </a:pPr>
            <a:r>
              <a:rPr lang="en-NZ" sz="1300" dirty="0">
                <a:latin typeface="Calibri" panose="020F0502020204030204" pitchFamily="34" charset="0"/>
                <a:cs typeface="Calibri" panose="020F0502020204030204" pitchFamily="34" charset="0"/>
              </a:rPr>
              <a:t>The Privacy Act 1993 sets out conditions which apply to the collection of personal information. Organisations understand their obligations and the conditions they need to meet to share data on the Data Exchange</a:t>
            </a:r>
          </a:p>
          <a:p>
            <a:pPr marL="285750" indent="-285750">
              <a:buFont typeface="Arial" panose="020B0604020202020204" pitchFamily="34" charset="0"/>
              <a:buChar char="•"/>
            </a:pPr>
            <a:r>
              <a:rPr lang="en-NZ" sz="1300" dirty="0">
                <a:latin typeface="Calibri" panose="020F0502020204030204" pitchFamily="34" charset="0"/>
                <a:cs typeface="Calibri" panose="020F0502020204030204" pitchFamily="34" charset="0"/>
              </a:rPr>
              <a:t>Data Exchange certified by MSD to transfer data classified up to and including to SENSITIVE </a:t>
            </a:r>
          </a:p>
          <a:p>
            <a:pPr marL="285750" indent="-285750">
              <a:buFont typeface="Arial" panose="020B0604020202020204" pitchFamily="34" charset="0"/>
              <a:buChar char="•"/>
            </a:pPr>
            <a:r>
              <a:rPr lang="en-NZ" sz="1300" dirty="0">
                <a:latin typeface="Calibri" panose="020F0502020204030204" pitchFamily="34" charset="0"/>
                <a:cs typeface="Calibri" panose="020F0502020204030204" pitchFamily="34" charset="0"/>
              </a:rPr>
              <a:t>All transferred data is encrypted between Data Exchange Agents. Uses SSL (TLSv1.2).</a:t>
            </a:r>
          </a:p>
          <a:p>
            <a:pPr marL="285750" indent="-285750">
              <a:buFont typeface="Arial" panose="020B0604020202020204" pitchFamily="34" charset="0"/>
              <a:buChar char="•"/>
            </a:pPr>
            <a:r>
              <a:rPr lang="en-NZ" sz="1300" dirty="0">
                <a:latin typeface="Calibri" panose="020F0502020204030204" pitchFamily="34" charset="0"/>
                <a:cs typeface="Calibri" panose="020F0502020204030204" pitchFamily="34" charset="0"/>
              </a:rPr>
              <a:t>Encryption used in transit and on disk are different schemes</a:t>
            </a:r>
          </a:p>
          <a:p>
            <a:pPr marL="285750" indent="-285750">
              <a:buFont typeface="Arial" panose="020B0604020202020204" pitchFamily="34" charset="0"/>
              <a:buChar char="•"/>
            </a:pPr>
            <a:r>
              <a:rPr lang="en-NZ" sz="1300" dirty="0">
                <a:latin typeface="Calibri" panose="020F0502020204030204" pitchFamily="34" charset="0"/>
                <a:cs typeface="Calibri" panose="020F0502020204030204" pitchFamily="34" charset="0"/>
              </a:rPr>
              <a:t>Mutual authentication between on-prem Agent and Data Exchange </a:t>
            </a:r>
          </a:p>
          <a:p>
            <a:pPr marL="285750" indent="-285750">
              <a:buFont typeface="Arial" panose="020B0604020202020204" pitchFamily="34" charset="0"/>
              <a:buChar char="•"/>
            </a:pPr>
            <a:r>
              <a:rPr lang="en-NZ" sz="1300" dirty="0">
                <a:latin typeface="Calibri" panose="020F0502020204030204" pitchFamily="34" charset="0"/>
                <a:cs typeface="Calibri" panose="020F0502020204030204" pitchFamily="34" charset="0"/>
              </a:rPr>
              <a:t>The Cloud services are in 2 locations: Management Service is responsible for managing data source definitions, job definitions, schedules, and auditing. This is hosted by Microsoft Azure in Australia. No data is transferred via this service. The Data Processing Service transfers data between Agents and is managed by the Management Service. This is hosted by </a:t>
            </a:r>
            <a:r>
              <a:rPr lang="en-NZ" sz="1300" dirty="0" err="1">
                <a:latin typeface="Calibri" panose="020F0502020204030204" pitchFamily="34" charset="0"/>
                <a:cs typeface="Calibri" panose="020F0502020204030204" pitchFamily="34" charset="0"/>
              </a:rPr>
              <a:t>Revera</a:t>
            </a:r>
            <a:r>
              <a:rPr lang="en-NZ" sz="1300" dirty="0">
                <a:latin typeface="Calibri" panose="020F0502020204030204" pitchFamily="34" charset="0"/>
                <a:cs typeface="Calibri" panose="020F0502020204030204" pitchFamily="34" charset="0"/>
              </a:rPr>
              <a:t> in New Zealand. Data is transferred only via this service.</a:t>
            </a:r>
          </a:p>
          <a:p>
            <a:pPr marL="285750" indent="-285750">
              <a:buFont typeface="Arial" panose="020B0604020202020204" pitchFamily="34" charset="0"/>
              <a:buChar char="•"/>
            </a:pPr>
            <a:r>
              <a:rPr lang="en-NZ" sz="1300" dirty="0">
                <a:latin typeface="Calibri" panose="020F0502020204030204" pitchFamily="34" charset="0"/>
                <a:cs typeface="Calibri" panose="020F0502020204030204" pitchFamily="34" charset="0"/>
              </a:rPr>
              <a:t>Organisation transferring data using the Data Exchange always retains full control of the data and systems in their organisation.</a:t>
            </a:r>
          </a:p>
          <a:p>
            <a:pPr marL="285750" indent="-285750">
              <a:buFont typeface="Arial" panose="020B0604020202020204" pitchFamily="34" charset="0"/>
              <a:buChar char="•"/>
            </a:pPr>
            <a:r>
              <a:rPr lang="en-NZ" sz="1300" dirty="0">
                <a:latin typeface="Calibri" panose="020F0502020204030204" pitchFamily="34" charset="0"/>
                <a:cs typeface="Calibri" panose="020F0502020204030204" pitchFamily="34" charset="0"/>
              </a:rPr>
              <a:t>DX transfers just contents in files and databases</a:t>
            </a:r>
          </a:p>
          <a:p>
            <a:pPr marL="285750" indent="-285750">
              <a:buFont typeface="Arial" panose="020B0604020202020204" pitchFamily="34" charset="0"/>
              <a:buChar char="•"/>
            </a:pPr>
            <a:r>
              <a:rPr lang="en-NZ" sz="1300" dirty="0">
                <a:latin typeface="Calibri" panose="020F0502020204030204" pitchFamily="34" charset="0"/>
                <a:cs typeface="Calibri" panose="020F0502020204030204" pitchFamily="34" charset="0"/>
              </a:rPr>
              <a:t>Subsets of data can be transferred by specifying filtering criteria when configuring data sharing on the Data Exchange.</a:t>
            </a:r>
          </a:p>
          <a:p>
            <a:pPr marL="285750" indent="-285750">
              <a:buFont typeface="Arial" panose="020B0604020202020204" pitchFamily="34" charset="0"/>
              <a:buChar char="•"/>
            </a:pPr>
            <a:r>
              <a:rPr lang="en-NZ" sz="1300" dirty="0">
                <a:latin typeface="Calibri" panose="020F0502020204030204" pitchFamily="34" charset="0"/>
                <a:cs typeface="Calibri" panose="020F0502020204030204" pitchFamily="34" charset="0"/>
              </a:rPr>
              <a:t>Data can only be received by organisations connected to the Data Exchange that have been allowed to receive the data by the organisation sharing the data. Shared data is never available to “just anyone”.</a:t>
            </a:r>
          </a:p>
          <a:p>
            <a:pPr marL="285750" indent="-285750">
              <a:buFont typeface="Arial" panose="020B0604020202020204" pitchFamily="34" charset="0"/>
              <a:buChar char="•"/>
            </a:pPr>
            <a:r>
              <a:rPr lang="en-NZ" sz="1300" dirty="0">
                <a:latin typeface="Calibri" panose="020F0502020204030204" pitchFamily="34" charset="0"/>
                <a:cs typeface="Calibri" panose="020F0502020204030204" pitchFamily="34" charset="0"/>
              </a:rPr>
              <a:t>Data is streamed from the data sharing organisation to the data receiving organisation via the Data Exchange. Once data arrives at the data receiving organisation it is no longer available on the Data Exchange.</a:t>
            </a:r>
          </a:p>
          <a:p>
            <a:pPr marL="285750" indent="-285750">
              <a:buFont typeface="Arial" panose="020B0604020202020204" pitchFamily="34" charset="0"/>
              <a:buChar char="•"/>
            </a:pPr>
            <a:r>
              <a:rPr lang="en-NZ" sz="1300" dirty="0">
                <a:latin typeface="Calibri" panose="020F0502020204030204" pitchFamily="34" charset="0"/>
                <a:cs typeface="Calibri" panose="020F0502020204030204" pitchFamily="34" charset="0"/>
              </a:rPr>
              <a:t>All transferred data remains within New Zealand.</a:t>
            </a:r>
          </a:p>
          <a:p>
            <a:pPr marL="285750" indent="-285750">
              <a:buFont typeface="Arial" panose="020B0604020202020204" pitchFamily="34" charset="0"/>
              <a:buChar char="•"/>
            </a:pPr>
            <a:endParaRPr lang="en-NZ" sz="1300" dirty="0">
              <a:latin typeface="Calibri" panose="020F0502020204030204" pitchFamily="34" charset="0"/>
              <a:cs typeface="Calibri" panose="020F0502020204030204" pitchFamily="34" charset="0"/>
            </a:endParaRPr>
          </a:p>
          <a:p>
            <a:br>
              <a:rPr lang="en-NZ" sz="1300" dirty="0">
                <a:latin typeface="Calibri" panose="020F0502020204030204" pitchFamily="34" charset="0"/>
                <a:cs typeface="Calibri" panose="020F0502020204030204" pitchFamily="34" charset="0"/>
              </a:rPr>
            </a:br>
            <a:endParaRPr lang="en-NZ" sz="1300" dirty="0">
              <a:latin typeface="Calibri" panose="020F0502020204030204" pitchFamily="34" charset="0"/>
              <a:cs typeface="Calibri" panose="020F0502020204030204" pitchFamily="34" charset="0"/>
            </a:endParaRPr>
          </a:p>
          <a:p>
            <a:r>
              <a:rPr lang="en-NZ" sz="1300"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endParaRPr lang="en-NZ" sz="1300" dirty="0">
              <a:latin typeface="Calibri" panose="020F0502020204030204" pitchFamily="34" charset="0"/>
              <a:cs typeface="Calibri" panose="020F0502020204030204" pitchFamily="34" charset="0"/>
            </a:endParaRPr>
          </a:p>
          <a:p>
            <a:pPr algn="ctr"/>
            <a:endParaRPr lang="en-NZ" sz="13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7ECF4083-ADE8-430B-8B13-AF0072E4770B}"/>
              </a:ext>
            </a:extLst>
          </p:cNvPr>
          <p:cNvSpPr/>
          <p:nvPr/>
        </p:nvSpPr>
        <p:spPr>
          <a:xfrm>
            <a:off x="7256304" y="1757099"/>
            <a:ext cx="2754467" cy="711413"/>
          </a:xfrm>
          <a:prstGeom prst="rect">
            <a:avLst/>
          </a:prstGeom>
        </p:spPr>
        <p:txBody>
          <a:bodyPr wrap="square">
            <a:spAutoFit/>
          </a:bodyPr>
          <a:lstStyle/>
          <a:p>
            <a:pPr marR="250825" lvl="0">
              <a:lnSpc>
                <a:spcPct val="115000"/>
              </a:lnSpc>
              <a:buSzPts val="1200"/>
              <a:tabLst>
                <a:tab pos="379095" algn="l"/>
              </a:tabLst>
            </a:pPr>
            <a:r>
              <a:rPr lang="en-NZ" sz="1200" dirty="0">
                <a:solidFill>
                  <a:schemeClr val="accent1"/>
                </a:solidFill>
                <a:latin typeface="+mn-lt"/>
                <a:ea typeface="+mn-ea"/>
                <a:cs typeface="+mn-cs"/>
              </a:rPr>
              <a:t>Satisfied with the security robustness of the DDX for the type of data you are transferring.</a:t>
            </a:r>
          </a:p>
        </p:txBody>
      </p:sp>
      <p:sp>
        <p:nvSpPr>
          <p:cNvPr id="11" name="Rectangle 10">
            <a:extLst>
              <a:ext uri="{FF2B5EF4-FFF2-40B4-BE49-F238E27FC236}">
                <a16:creationId xmlns:a16="http://schemas.microsoft.com/office/drawing/2014/main" id="{1B34A646-C63D-4F8D-BF91-C8A501938C1F}"/>
              </a:ext>
            </a:extLst>
          </p:cNvPr>
          <p:cNvSpPr/>
          <p:nvPr/>
        </p:nvSpPr>
        <p:spPr>
          <a:xfrm>
            <a:off x="7770470" y="4310367"/>
            <a:ext cx="1821202" cy="646331"/>
          </a:xfrm>
          <a:prstGeom prst="rect">
            <a:avLst/>
          </a:prstGeom>
        </p:spPr>
        <p:txBody>
          <a:bodyPr wrap="square">
            <a:spAutoFit/>
          </a:bodyPr>
          <a:lstStyle/>
          <a:p>
            <a:r>
              <a:rPr lang="en-NZ" sz="1200" dirty="0"/>
              <a:t>Privacy Impact Assessment (PIA) template*</a:t>
            </a:r>
            <a:endParaRPr lang="en-NZ" sz="1200" dirty="0">
              <a:latin typeface="Calibri" panose="020F0502020204030204" pitchFamily="34" charset="0"/>
            </a:endParaRPr>
          </a:p>
        </p:txBody>
      </p:sp>
      <p:sp>
        <p:nvSpPr>
          <p:cNvPr id="13" name="Rectangle 12">
            <a:extLst>
              <a:ext uri="{FF2B5EF4-FFF2-40B4-BE49-F238E27FC236}">
                <a16:creationId xmlns:a16="http://schemas.microsoft.com/office/drawing/2014/main" id="{1CABAB40-B4BB-458A-B971-A0DCD14298F6}"/>
              </a:ext>
            </a:extLst>
          </p:cNvPr>
          <p:cNvSpPr/>
          <p:nvPr/>
        </p:nvSpPr>
        <p:spPr>
          <a:xfrm>
            <a:off x="7052383" y="1903461"/>
            <a:ext cx="138992" cy="19203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a:extLst>
              <a:ext uri="{FF2B5EF4-FFF2-40B4-BE49-F238E27FC236}">
                <a16:creationId xmlns:a16="http://schemas.microsoft.com/office/drawing/2014/main" id="{3CC91A5A-321C-4133-A74C-C3C04F9B69CD}"/>
              </a:ext>
            </a:extLst>
          </p:cNvPr>
          <p:cNvSpPr/>
          <p:nvPr/>
        </p:nvSpPr>
        <p:spPr>
          <a:xfrm>
            <a:off x="7256303" y="2458954"/>
            <a:ext cx="2373471" cy="630942"/>
          </a:xfrm>
          <a:prstGeom prst="rect">
            <a:avLst/>
          </a:prstGeom>
        </p:spPr>
        <p:txBody>
          <a:bodyPr wrap="square">
            <a:spAutoFit/>
          </a:bodyPr>
          <a:lstStyle/>
          <a:p>
            <a:pPr lvl="0">
              <a:lnSpc>
                <a:spcPts val="1440"/>
              </a:lnSpc>
              <a:buSzPts val="1200"/>
              <a:tabLst>
                <a:tab pos="379095" algn="l"/>
              </a:tabLst>
            </a:pPr>
            <a:r>
              <a:rPr lang="en-NZ" sz="1200" dirty="0">
                <a:solidFill>
                  <a:schemeClr val="accent1"/>
                </a:solidFill>
                <a:latin typeface="+mn-lt"/>
                <a:ea typeface="+mn-ea"/>
                <a:cs typeface="+mn-cs"/>
              </a:rPr>
              <a:t>Satisfied your own connectivity to the Data Exchange is suitably secure.</a:t>
            </a:r>
          </a:p>
        </p:txBody>
      </p:sp>
      <p:sp>
        <p:nvSpPr>
          <p:cNvPr id="16" name="Rectangle 15">
            <a:extLst>
              <a:ext uri="{FF2B5EF4-FFF2-40B4-BE49-F238E27FC236}">
                <a16:creationId xmlns:a16="http://schemas.microsoft.com/office/drawing/2014/main" id="{5C84682E-8BF2-4E2B-8A77-1C5563D006BE}"/>
              </a:ext>
            </a:extLst>
          </p:cNvPr>
          <p:cNvSpPr/>
          <p:nvPr/>
        </p:nvSpPr>
        <p:spPr>
          <a:xfrm>
            <a:off x="7052383" y="2538577"/>
            <a:ext cx="138992" cy="19185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18" name="Object 17">
            <a:extLst>
              <a:ext uri="{FF2B5EF4-FFF2-40B4-BE49-F238E27FC236}">
                <a16:creationId xmlns:a16="http://schemas.microsoft.com/office/drawing/2014/main" id="{E7A77B45-C608-4943-8692-EAD8922CEEA9}"/>
              </a:ext>
            </a:extLst>
          </p:cNvPr>
          <p:cNvGraphicFramePr>
            <a:graphicFrameLocks noChangeAspect="1"/>
          </p:cNvGraphicFramePr>
          <p:nvPr>
            <p:extLst>
              <p:ext uri="{D42A27DB-BD31-4B8C-83A1-F6EECF244321}">
                <p14:modId xmlns:p14="http://schemas.microsoft.com/office/powerpoint/2010/main" val="3730703778"/>
              </p:ext>
            </p:extLst>
          </p:nvPr>
        </p:nvGraphicFramePr>
        <p:xfrm>
          <a:off x="7115174" y="5553837"/>
          <a:ext cx="914400" cy="781050"/>
        </p:xfrm>
        <a:graphic>
          <a:graphicData uri="http://schemas.openxmlformats.org/presentationml/2006/ole">
            <mc:AlternateContent xmlns:mc="http://schemas.openxmlformats.org/markup-compatibility/2006">
              <mc:Choice xmlns:v="urn:schemas-microsoft-com:vml" Requires="v">
                <p:oleObj spid="_x0000_s10285" name="Document" showAsIcon="1" r:id="rId4" imgW="914400" imgH="781121" progId="Word.Document.12">
                  <p:embed/>
                </p:oleObj>
              </mc:Choice>
              <mc:Fallback>
                <p:oleObj name="Document" showAsIcon="1" r:id="rId4" imgW="914400" imgH="781121" progId="Word.Document.12">
                  <p:embed/>
                  <p:pic>
                    <p:nvPicPr>
                      <p:cNvPr id="0" name=""/>
                      <p:cNvPicPr/>
                      <p:nvPr/>
                    </p:nvPicPr>
                    <p:blipFill>
                      <a:blip r:embed="rId5"/>
                      <a:stretch>
                        <a:fillRect/>
                      </a:stretch>
                    </p:blipFill>
                    <p:spPr>
                      <a:xfrm>
                        <a:off x="7115174" y="5553837"/>
                        <a:ext cx="914400" cy="781050"/>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F67E7F9C-D4EF-4550-B13A-6B763504AF24}"/>
              </a:ext>
            </a:extLst>
          </p:cNvPr>
          <p:cNvSpPr/>
          <p:nvPr/>
        </p:nvSpPr>
        <p:spPr>
          <a:xfrm>
            <a:off x="7765505" y="4934523"/>
            <a:ext cx="1864270" cy="1015663"/>
          </a:xfrm>
          <a:prstGeom prst="rect">
            <a:avLst/>
          </a:prstGeom>
        </p:spPr>
        <p:txBody>
          <a:bodyPr wrap="square">
            <a:spAutoFit/>
          </a:bodyPr>
          <a:lstStyle/>
          <a:p>
            <a:r>
              <a:rPr lang="en-NZ" sz="1200" dirty="0"/>
              <a:t>Security Risk Assessment template (SRA)*  </a:t>
            </a:r>
          </a:p>
          <a:p>
            <a:endParaRPr lang="en-NZ" sz="1200" dirty="0">
              <a:highlight>
                <a:srgbClr val="FFFF00"/>
              </a:highlight>
            </a:endParaRPr>
          </a:p>
          <a:p>
            <a:pPr marL="285750" indent="-285750">
              <a:buFont typeface="Arial" panose="020B0604020202020204" pitchFamily="34" charset="0"/>
              <a:buChar char="•"/>
            </a:pPr>
            <a:endParaRPr lang="en-NZ" sz="1200" dirty="0">
              <a:latin typeface="Calibri" panose="020F0502020204030204" pitchFamily="34" charset="0"/>
            </a:endParaRPr>
          </a:p>
        </p:txBody>
      </p:sp>
      <p:sp>
        <p:nvSpPr>
          <p:cNvPr id="19" name="Rectangle 18">
            <a:extLst>
              <a:ext uri="{FF2B5EF4-FFF2-40B4-BE49-F238E27FC236}">
                <a16:creationId xmlns:a16="http://schemas.microsoft.com/office/drawing/2014/main" id="{D6E69FF7-04F1-445C-9EDA-58B2C5A0F9C8}"/>
              </a:ext>
            </a:extLst>
          </p:cNvPr>
          <p:cNvSpPr/>
          <p:nvPr/>
        </p:nvSpPr>
        <p:spPr>
          <a:xfrm>
            <a:off x="7729220" y="3664036"/>
            <a:ext cx="1936840" cy="646331"/>
          </a:xfrm>
          <a:prstGeom prst="rect">
            <a:avLst/>
          </a:prstGeom>
        </p:spPr>
        <p:txBody>
          <a:bodyPr wrap="square">
            <a:spAutoFit/>
          </a:bodyPr>
          <a:lstStyle/>
          <a:p>
            <a:r>
              <a:rPr lang="en-NZ" sz="1200" dirty="0"/>
              <a:t>Security Certification details of the Data Exchange*</a:t>
            </a:r>
          </a:p>
        </p:txBody>
      </p:sp>
      <p:sp>
        <p:nvSpPr>
          <p:cNvPr id="20" name="Rectangle 19">
            <a:extLst>
              <a:ext uri="{FF2B5EF4-FFF2-40B4-BE49-F238E27FC236}">
                <a16:creationId xmlns:a16="http://schemas.microsoft.com/office/drawing/2014/main" id="{3EBE18BD-4FD0-42BF-B3A3-4FCB04F3871A}"/>
              </a:ext>
            </a:extLst>
          </p:cNvPr>
          <p:cNvSpPr/>
          <p:nvPr/>
        </p:nvSpPr>
        <p:spPr>
          <a:xfrm>
            <a:off x="7740323" y="5742436"/>
            <a:ext cx="1954381" cy="307777"/>
          </a:xfrm>
          <a:prstGeom prst="rect">
            <a:avLst/>
          </a:prstGeom>
        </p:spPr>
        <p:txBody>
          <a:bodyPr wrap="none">
            <a:spAutoFit/>
          </a:bodyPr>
          <a:lstStyle/>
          <a:p>
            <a:r>
              <a:rPr lang="en-NZ" dirty="0">
                <a:highlight>
                  <a:srgbClr val="FFFF00"/>
                </a:highlight>
              </a:rPr>
              <a:t>*(provided on request)</a:t>
            </a:r>
            <a:endParaRPr lang="en-NZ" dirty="0"/>
          </a:p>
        </p:txBody>
      </p:sp>
      <p:pic>
        <p:nvPicPr>
          <p:cNvPr id="10251" name="Picture 11">
            <a:extLst>
              <a:ext uri="{FF2B5EF4-FFF2-40B4-BE49-F238E27FC236}">
                <a16:creationId xmlns:a16="http://schemas.microsoft.com/office/drawing/2014/main" id="{A8CE1417-1ADE-4ECE-B28A-7B0436F5D2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9654" y="3749058"/>
            <a:ext cx="375851" cy="46166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1">
            <a:extLst>
              <a:ext uri="{FF2B5EF4-FFF2-40B4-BE49-F238E27FC236}">
                <a16:creationId xmlns:a16="http://schemas.microsoft.com/office/drawing/2014/main" id="{37C08942-B759-436E-955D-566C7D10C4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0569" y="4357034"/>
            <a:ext cx="375851" cy="4616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1">
            <a:extLst>
              <a:ext uri="{FF2B5EF4-FFF2-40B4-BE49-F238E27FC236}">
                <a16:creationId xmlns:a16="http://schemas.microsoft.com/office/drawing/2014/main" id="{0E9BD339-64E5-4F97-80F5-E9796AF204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2722" y="4980690"/>
            <a:ext cx="375851" cy="46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748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FD329AC0-CE5C-4AE0-8BAC-D1BEFF63FE55}"/>
              </a:ext>
            </a:extLst>
          </p:cNvPr>
          <p:cNvSpPr/>
          <p:nvPr/>
        </p:nvSpPr>
        <p:spPr>
          <a:xfrm>
            <a:off x="350116" y="1344704"/>
            <a:ext cx="9155673" cy="5167329"/>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bg2"/>
              </a:solidFill>
              <a:highlight>
                <a:srgbClr val="FFFF00"/>
              </a:highlight>
            </a:endParaRPr>
          </a:p>
        </p:txBody>
      </p:sp>
      <p:sp>
        <p:nvSpPr>
          <p:cNvPr id="2" name="Title 1">
            <a:extLst>
              <a:ext uri="{FF2B5EF4-FFF2-40B4-BE49-F238E27FC236}">
                <a16:creationId xmlns:a16="http://schemas.microsoft.com/office/drawing/2014/main" id="{0AACEAA1-E13D-4357-8849-6211ED46B3CC}"/>
              </a:ext>
            </a:extLst>
          </p:cNvPr>
          <p:cNvSpPr>
            <a:spLocks noGrp="1"/>
          </p:cNvSpPr>
          <p:nvPr>
            <p:ph type="title"/>
          </p:nvPr>
        </p:nvSpPr>
        <p:spPr>
          <a:xfrm>
            <a:off x="350116" y="324319"/>
            <a:ext cx="7348424" cy="946831"/>
          </a:xfrm>
        </p:spPr>
        <p:txBody>
          <a:bodyPr/>
          <a:lstStyle/>
          <a:p>
            <a:r>
              <a:rPr lang="en-NZ" dirty="0">
                <a:solidFill>
                  <a:schemeClr val="bg2"/>
                </a:solidFill>
              </a:rPr>
              <a:t>Key People &amp; Change Management Considerations</a:t>
            </a:r>
          </a:p>
        </p:txBody>
      </p:sp>
      <p:sp>
        <p:nvSpPr>
          <p:cNvPr id="6" name="TextBox 5">
            <a:extLst>
              <a:ext uri="{FF2B5EF4-FFF2-40B4-BE49-F238E27FC236}">
                <a16:creationId xmlns:a16="http://schemas.microsoft.com/office/drawing/2014/main" id="{2E1D514D-AAD0-49F2-ACA0-C97679B47256}"/>
              </a:ext>
            </a:extLst>
          </p:cNvPr>
          <p:cNvSpPr txBox="1"/>
          <p:nvPr/>
        </p:nvSpPr>
        <p:spPr>
          <a:xfrm>
            <a:off x="350116" y="5266064"/>
            <a:ext cx="1409540" cy="461665"/>
          </a:xfrm>
          <a:prstGeom prst="rect">
            <a:avLst/>
          </a:prstGeom>
          <a:noFill/>
        </p:spPr>
        <p:txBody>
          <a:bodyPr wrap="square" rtlCol="0">
            <a:spAutoFit/>
          </a:bodyPr>
          <a:lstStyle/>
          <a:p>
            <a:pPr algn="ctr"/>
            <a:r>
              <a:rPr lang="en-NZ" sz="800" dirty="0">
                <a:solidFill>
                  <a:schemeClr val="tx1"/>
                </a:solidFill>
              </a:rPr>
              <a:t>Administrators – DB, Windows, Network and Security</a:t>
            </a:r>
          </a:p>
        </p:txBody>
      </p:sp>
      <p:pic>
        <p:nvPicPr>
          <p:cNvPr id="7" name="Graphic 6" descr="Users">
            <a:extLst>
              <a:ext uri="{FF2B5EF4-FFF2-40B4-BE49-F238E27FC236}">
                <a16:creationId xmlns:a16="http://schemas.microsoft.com/office/drawing/2014/main" id="{282DF36C-20C8-4F1D-B532-7B322CADBE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9422" y="2439555"/>
            <a:ext cx="614065" cy="614065"/>
          </a:xfrm>
          <a:prstGeom prst="rect">
            <a:avLst/>
          </a:prstGeom>
        </p:spPr>
      </p:pic>
      <p:sp>
        <p:nvSpPr>
          <p:cNvPr id="8" name="TextBox 7">
            <a:extLst>
              <a:ext uri="{FF2B5EF4-FFF2-40B4-BE49-F238E27FC236}">
                <a16:creationId xmlns:a16="http://schemas.microsoft.com/office/drawing/2014/main" id="{F938BD67-94FA-437C-938F-D205F4ABD4A9}"/>
              </a:ext>
            </a:extLst>
          </p:cNvPr>
          <p:cNvSpPr txBox="1"/>
          <p:nvPr/>
        </p:nvSpPr>
        <p:spPr>
          <a:xfrm>
            <a:off x="495300" y="2912329"/>
            <a:ext cx="1261396" cy="461665"/>
          </a:xfrm>
          <a:prstGeom prst="rect">
            <a:avLst/>
          </a:prstGeom>
          <a:noFill/>
        </p:spPr>
        <p:txBody>
          <a:bodyPr wrap="square" rtlCol="0">
            <a:spAutoFit/>
          </a:bodyPr>
          <a:lstStyle/>
          <a:p>
            <a:pPr algn="ctr"/>
            <a:r>
              <a:rPr lang="en-NZ" sz="800" dirty="0">
                <a:solidFill>
                  <a:schemeClr val="tx1"/>
                </a:solidFill>
              </a:rPr>
              <a:t>Architects – </a:t>
            </a:r>
          </a:p>
          <a:p>
            <a:pPr algn="ctr"/>
            <a:r>
              <a:rPr lang="en-NZ" sz="800" dirty="0">
                <a:solidFill>
                  <a:schemeClr val="tx1"/>
                </a:solidFill>
              </a:rPr>
              <a:t>Infra, Security, Data and Solution</a:t>
            </a:r>
          </a:p>
        </p:txBody>
      </p:sp>
      <p:sp>
        <p:nvSpPr>
          <p:cNvPr id="10" name="TextBox 9">
            <a:extLst>
              <a:ext uri="{FF2B5EF4-FFF2-40B4-BE49-F238E27FC236}">
                <a16:creationId xmlns:a16="http://schemas.microsoft.com/office/drawing/2014/main" id="{971E355D-0F8E-4122-8AFF-9B1E65D37E0B}"/>
              </a:ext>
            </a:extLst>
          </p:cNvPr>
          <p:cNvSpPr txBox="1"/>
          <p:nvPr/>
        </p:nvSpPr>
        <p:spPr>
          <a:xfrm>
            <a:off x="4085844" y="2028901"/>
            <a:ext cx="1491453" cy="461665"/>
          </a:xfrm>
          <a:prstGeom prst="rect">
            <a:avLst/>
          </a:prstGeom>
          <a:noFill/>
        </p:spPr>
        <p:txBody>
          <a:bodyPr wrap="square" rtlCol="0">
            <a:spAutoFit/>
          </a:bodyPr>
          <a:lstStyle/>
          <a:p>
            <a:pPr algn="ctr"/>
            <a:r>
              <a:rPr lang="en-NZ" sz="800" b="1" dirty="0">
                <a:solidFill>
                  <a:schemeClr val="tx1"/>
                </a:solidFill>
              </a:rPr>
              <a:t>Your </a:t>
            </a:r>
          </a:p>
          <a:p>
            <a:pPr algn="ctr"/>
            <a:r>
              <a:rPr lang="en-NZ" sz="800" b="1" dirty="0">
                <a:solidFill>
                  <a:schemeClr val="tx1"/>
                </a:solidFill>
              </a:rPr>
              <a:t>Implementation </a:t>
            </a:r>
          </a:p>
          <a:p>
            <a:pPr algn="ctr"/>
            <a:r>
              <a:rPr lang="en-NZ" sz="800" b="1" dirty="0">
                <a:solidFill>
                  <a:schemeClr val="tx1"/>
                </a:solidFill>
              </a:rPr>
              <a:t>Contacts</a:t>
            </a:r>
          </a:p>
        </p:txBody>
      </p:sp>
      <p:pic>
        <p:nvPicPr>
          <p:cNvPr id="11" name="Graphic 10" descr="Users">
            <a:extLst>
              <a:ext uri="{FF2B5EF4-FFF2-40B4-BE49-F238E27FC236}">
                <a16:creationId xmlns:a16="http://schemas.microsoft.com/office/drawing/2014/main" id="{84E38E94-7DA0-4357-9953-0E79CB63AA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367" y="4651999"/>
            <a:ext cx="614065" cy="614065"/>
          </a:xfrm>
          <a:prstGeom prst="rect">
            <a:avLst/>
          </a:prstGeom>
        </p:spPr>
      </p:pic>
      <p:sp>
        <p:nvSpPr>
          <p:cNvPr id="15" name="Speech Bubble: Rectangle 14">
            <a:extLst>
              <a:ext uri="{FF2B5EF4-FFF2-40B4-BE49-F238E27FC236}">
                <a16:creationId xmlns:a16="http://schemas.microsoft.com/office/drawing/2014/main" id="{AFD3235D-B570-441F-95BE-5472A3B6E323}"/>
              </a:ext>
            </a:extLst>
          </p:cNvPr>
          <p:cNvSpPr/>
          <p:nvPr/>
        </p:nvSpPr>
        <p:spPr>
          <a:xfrm>
            <a:off x="1809751" y="4317160"/>
            <a:ext cx="2454819" cy="1656791"/>
          </a:xfrm>
          <a:prstGeom prst="wedgeRectCallout">
            <a:avLst>
              <a:gd name="adj1" fmla="val -68453"/>
              <a:gd name="adj2" fmla="val -11051"/>
            </a:avLst>
          </a:prstGeom>
          <a:no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800" b="1" dirty="0">
                <a:solidFill>
                  <a:schemeClr val="bg1">
                    <a:lumMod val="50000"/>
                  </a:schemeClr>
                </a:solidFill>
              </a:rPr>
              <a:t>Agent Software Install / Operational Support</a:t>
            </a:r>
          </a:p>
          <a:p>
            <a:r>
              <a:rPr lang="en-NZ" sz="800" dirty="0">
                <a:solidFill>
                  <a:schemeClr val="bg1">
                    <a:lumMod val="50000"/>
                  </a:schemeClr>
                </a:solidFill>
              </a:rPr>
              <a:t>Installs. Configures and Supports the Agent</a:t>
            </a:r>
          </a:p>
          <a:p>
            <a:r>
              <a:rPr lang="en-NZ" sz="800" dirty="0">
                <a:solidFill>
                  <a:schemeClr val="bg1">
                    <a:lumMod val="50000"/>
                  </a:schemeClr>
                </a:solidFill>
              </a:rPr>
              <a:t>Deals with connectivity issues</a:t>
            </a:r>
          </a:p>
          <a:p>
            <a:r>
              <a:rPr lang="en-NZ" sz="800" dirty="0">
                <a:solidFill>
                  <a:schemeClr val="bg1">
                    <a:lumMod val="50000"/>
                  </a:schemeClr>
                </a:solidFill>
              </a:rPr>
              <a:t>Agent updates</a:t>
            </a:r>
          </a:p>
          <a:p>
            <a:endParaRPr lang="en-NZ" sz="800" dirty="0">
              <a:solidFill>
                <a:schemeClr val="bg1">
                  <a:lumMod val="50000"/>
                </a:schemeClr>
              </a:solidFill>
            </a:endParaRPr>
          </a:p>
          <a:p>
            <a:r>
              <a:rPr lang="en-NZ" sz="800" b="1" dirty="0">
                <a:solidFill>
                  <a:schemeClr val="tx1"/>
                </a:solidFill>
                <a:highlight>
                  <a:srgbClr val="FFFF00"/>
                </a:highlight>
              </a:rPr>
              <a:t>New Tasks</a:t>
            </a:r>
            <a:endParaRPr lang="en-NZ" sz="800" b="1" dirty="0">
              <a:solidFill>
                <a:schemeClr val="bg1">
                  <a:lumMod val="50000"/>
                </a:schemeClr>
              </a:solidFill>
            </a:endParaRPr>
          </a:p>
          <a:p>
            <a:r>
              <a:rPr lang="en-NZ" sz="800" b="1" dirty="0">
                <a:solidFill>
                  <a:schemeClr val="bg1">
                    <a:lumMod val="50000"/>
                  </a:schemeClr>
                </a:solidFill>
              </a:rPr>
              <a:t>DX Product Administration/Support</a:t>
            </a:r>
          </a:p>
          <a:p>
            <a:r>
              <a:rPr lang="en-NZ" sz="800" dirty="0">
                <a:solidFill>
                  <a:schemeClr val="bg1">
                    <a:lumMod val="50000"/>
                  </a:schemeClr>
                </a:solidFill>
              </a:rPr>
              <a:t>Uses the DX Cloud Platform to create, configure and support the Data Store</a:t>
            </a:r>
          </a:p>
          <a:p>
            <a:r>
              <a:rPr lang="en-NZ" sz="800" dirty="0">
                <a:solidFill>
                  <a:schemeClr val="bg1">
                    <a:lumMod val="50000"/>
                  </a:schemeClr>
                </a:solidFill>
              </a:rPr>
              <a:t>Connectivity &amp; Data Queries</a:t>
            </a:r>
          </a:p>
        </p:txBody>
      </p:sp>
      <p:pic>
        <p:nvPicPr>
          <p:cNvPr id="17" name="Graphic 16" descr="User">
            <a:extLst>
              <a:ext uri="{FF2B5EF4-FFF2-40B4-BE49-F238E27FC236}">
                <a16:creationId xmlns:a16="http://schemas.microsoft.com/office/drawing/2014/main" id="{A413A16B-C48D-4146-B690-A809B3B9C4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48541" y="3510065"/>
            <a:ext cx="533880" cy="533880"/>
          </a:xfrm>
          <a:prstGeom prst="rect">
            <a:avLst/>
          </a:prstGeom>
        </p:spPr>
      </p:pic>
      <p:sp>
        <p:nvSpPr>
          <p:cNvPr id="18" name="TextBox 17">
            <a:extLst>
              <a:ext uri="{FF2B5EF4-FFF2-40B4-BE49-F238E27FC236}">
                <a16:creationId xmlns:a16="http://schemas.microsoft.com/office/drawing/2014/main" id="{0384DC0F-E50C-4F42-9007-69A44B862846}"/>
              </a:ext>
            </a:extLst>
          </p:cNvPr>
          <p:cNvSpPr txBox="1"/>
          <p:nvPr/>
        </p:nvSpPr>
        <p:spPr>
          <a:xfrm>
            <a:off x="8061569" y="4033453"/>
            <a:ext cx="933115" cy="338554"/>
          </a:xfrm>
          <a:prstGeom prst="rect">
            <a:avLst/>
          </a:prstGeom>
          <a:noFill/>
        </p:spPr>
        <p:txBody>
          <a:bodyPr wrap="square" rtlCol="0">
            <a:spAutoFit/>
          </a:bodyPr>
          <a:lstStyle/>
          <a:p>
            <a:pPr algn="ctr"/>
            <a:r>
              <a:rPr lang="en-NZ" sz="800" dirty="0">
                <a:solidFill>
                  <a:schemeClr val="tx1"/>
                </a:solidFill>
              </a:rPr>
              <a:t>ACC </a:t>
            </a:r>
          </a:p>
          <a:p>
            <a:pPr algn="ctr"/>
            <a:r>
              <a:rPr lang="en-NZ" sz="800" dirty="0">
                <a:solidFill>
                  <a:schemeClr val="tx1"/>
                </a:solidFill>
              </a:rPr>
              <a:t>Business Team</a:t>
            </a:r>
          </a:p>
        </p:txBody>
      </p:sp>
      <p:sp>
        <p:nvSpPr>
          <p:cNvPr id="19" name="Speech Bubble: Rectangle 18">
            <a:extLst>
              <a:ext uri="{FF2B5EF4-FFF2-40B4-BE49-F238E27FC236}">
                <a16:creationId xmlns:a16="http://schemas.microsoft.com/office/drawing/2014/main" id="{71A1C52B-D30D-4794-AD3F-41F7CBCD4A4F}"/>
              </a:ext>
            </a:extLst>
          </p:cNvPr>
          <p:cNvSpPr/>
          <p:nvPr/>
        </p:nvSpPr>
        <p:spPr>
          <a:xfrm>
            <a:off x="1809751" y="2595988"/>
            <a:ext cx="2454819" cy="727019"/>
          </a:xfrm>
          <a:prstGeom prst="wedgeRectCallout">
            <a:avLst>
              <a:gd name="adj1" fmla="val -63183"/>
              <a:gd name="adj2" fmla="val -29963"/>
            </a:avLst>
          </a:prstGeom>
          <a:no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800" b="1" dirty="0">
                <a:solidFill>
                  <a:schemeClr val="bg1">
                    <a:lumMod val="50000"/>
                  </a:schemeClr>
                </a:solidFill>
              </a:rPr>
              <a:t>Design: </a:t>
            </a:r>
          </a:p>
          <a:p>
            <a:r>
              <a:rPr lang="en-NZ" sz="800" dirty="0">
                <a:solidFill>
                  <a:schemeClr val="bg1">
                    <a:lumMod val="50000"/>
                  </a:schemeClr>
                </a:solidFill>
              </a:rPr>
              <a:t>Clearance to use of IDE for Organisation</a:t>
            </a:r>
          </a:p>
          <a:p>
            <a:r>
              <a:rPr lang="en-NZ" sz="800" dirty="0">
                <a:solidFill>
                  <a:schemeClr val="bg1">
                    <a:lumMod val="50000"/>
                  </a:schemeClr>
                </a:solidFill>
              </a:rPr>
              <a:t>Design of the Data Preparation, Staging and Network Connectivity solution</a:t>
            </a:r>
          </a:p>
        </p:txBody>
      </p:sp>
      <p:sp>
        <p:nvSpPr>
          <p:cNvPr id="20" name="Speech Bubble: Rectangle 19">
            <a:extLst>
              <a:ext uri="{FF2B5EF4-FFF2-40B4-BE49-F238E27FC236}">
                <a16:creationId xmlns:a16="http://schemas.microsoft.com/office/drawing/2014/main" id="{FC92A265-FE57-49D3-B592-C7450D686B7F}"/>
              </a:ext>
            </a:extLst>
          </p:cNvPr>
          <p:cNvSpPr/>
          <p:nvPr/>
        </p:nvSpPr>
        <p:spPr>
          <a:xfrm>
            <a:off x="1852720" y="3456574"/>
            <a:ext cx="2411850" cy="727019"/>
          </a:xfrm>
          <a:prstGeom prst="wedgeRectCallout">
            <a:avLst>
              <a:gd name="adj1" fmla="val 64343"/>
              <a:gd name="adj2" fmla="val -22286"/>
            </a:avLst>
          </a:prstGeom>
          <a:no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800" b="1" dirty="0">
                <a:solidFill>
                  <a:schemeClr val="tx1"/>
                </a:solidFill>
                <a:highlight>
                  <a:srgbClr val="FFFF00"/>
                </a:highlight>
              </a:rPr>
              <a:t>New/Changed Tasks</a:t>
            </a:r>
          </a:p>
          <a:p>
            <a:r>
              <a:rPr lang="en-NZ" sz="800" b="1" dirty="0">
                <a:solidFill>
                  <a:schemeClr val="bg1">
                    <a:lumMod val="50000"/>
                  </a:schemeClr>
                </a:solidFill>
              </a:rPr>
              <a:t>Data Preparation and Staging:</a:t>
            </a:r>
          </a:p>
          <a:p>
            <a:r>
              <a:rPr lang="en-NZ" sz="800" dirty="0">
                <a:solidFill>
                  <a:schemeClr val="bg1">
                    <a:lumMod val="50000"/>
                  </a:schemeClr>
                </a:solidFill>
              </a:rPr>
              <a:t>Creates and submits  the Discharge data file using the </a:t>
            </a:r>
            <a:r>
              <a:rPr lang="en-NZ" sz="800" dirty="0" err="1">
                <a:solidFill>
                  <a:schemeClr val="bg1">
                    <a:lumMod val="50000"/>
                  </a:schemeClr>
                </a:solidFill>
              </a:rPr>
              <a:t>Casemix</a:t>
            </a:r>
            <a:r>
              <a:rPr lang="en-NZ" sz="800" dirty="0">
                <a:solidFill>
                  <a:schemeClr val="bg1">
                    <a:lumMod val="50000"/>
                  </a:schemeClr>
                </a:solidFill>
              </a:rPr>
              <a:t> tool</a:t>
            </a:r>
          </a:p>
          <a:p>
            <a:r>
              <a:rPr lang="en-NZ" sz="800" dirty="0">
                <a:solidFill>
                  <a:schemeClr val="bg1">
                    <a:lumMod val="50000"/>
                  </a:schemeClr>
                </a:solidFill>
              </a:rPr>
              <a:t>Helps resolve data queries  </a:t>
            </a:r>
          </a:p>
        </p:txBody>
      </p:sp>
      <p:sp>
        <p:nvSpPr>
          <p:cNvPr id="21" name="Speech Bubble: Rectangle 20">
            <a:extLst>
              <a:ext uri="{FF2B5EF4-FFF2-40B4-BE49-F238E27FC236}">
                <a16:creationId xmlns:a16="http://schemas.microsoft.com/office/drawing/2014/main" id="{2B735F5E-2395-4027-B8C3-71D9D9DE3EB4}"/>
              </a:ext>
            </a:extLst>
          </p:cNvPr>
          <p:cNvSpPr/>
          <p:nvPr/>
        </p:nvSpPr>
        <p:spPr>
          <a:xfrm>
            <a:off x="5577297" y="1567664"/>
            <a:ext cx="2116170" cy="926231"/>
          </a:xfrm>
          <a:prstGeom prst="wedgeRectCallout">
            <a:avLst>
              <a:gd name="adj1" fmla="val 66128"/>
              <a:gd name="adj2" fmla="val -24880"/>
            </a:avLst>
          </a:prstGeom>
          <a:no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b="1" u="sng" dirty="0">
                <a:solidFill>
                  <a:schemeClr val="bg1">
                    <a:lumMod val="50000"/>
                  </a:schemeClr>
                </a:solidFill>
              </a:rPr>
              <a:t>IDE </a:t>
            </a:r>
          </a:p>
          <a:p>
            <a:pPr algn="ctr"/>
            <a:r>
              <a:rPr lang="en-NZ" sz="800" dirty="0">
                <a:solidFill>
                  <a:schemeClr val="bg1">
                    <a:lumMod val="50000"/>
                  </a:schemeClr>
                </a:solidFill>
              </a:rPr>
              <a:t>On-Boarding</a:t>
            </a:r>
          </a:p>
          <a:p>
            <a:pPr algn="ctr"/>
            <a:r>
              <a:rPr lang="en-NZ" sz="800" dirty="0">
                <a:solidFill>
                  <a:schemeClr val="bg1">
                    <a:lumMod val="50000"/>
                  </a:schemeClr>
                </a:solidFill>
              </a:rPr>
              <a:t>Understand your Use Cases</a:t>
            </a:r>
          </a:p>
          <a:p>
            <a:pPr algn="ctr"/>
            <a:r>
              <a:rPr lang="en-NZ" sz="800" dirty="0">
                <a:solidFill>
                  <a:schemeClr val="bg1">
                    <a:lumMod val="50000"/>
                  </a:schemeClr>
                </a:solidFill>
              </a:rPr>
              <a:t>Commercial Arrangements</a:t>
            </a:r>
          </a:p>
          <a:p>
            <a:pPr algn="ctr"/>
            <a:r>
              <a:rPr lang="en-NZ" sz="800" dirty="0">
                <a:solidFill>
                  <a:schemeClr val="bg1">
                    <a:lumMod val="50000"/>
                  </a:schemeClr>
                </a:solidFill>
              </a:rPr>
              <a:t>Training</a:t>
            </a:r>
          </a:p>
          <a:p>
            <a:pPr algn="ctr"/>
            <a:r>
              <a:rPr lang="en-NZ" sz="800" dirty="0">
                <a:solidFill>
                  <a:schemeClr val="bg1">
                    <a:lumMod val="50000"/>
                  </a:schemeClr>
                </a:solidFill>
              </a:rPr>
              <a:t>Implementation/Operational Support</a:t>
            </a:r>
          </a:p>
          <a:p>
            <a:pPr algn="ctr"/>
            <a:endParaRPr lang="en-NZ" sz="800" dirty="0">
              <a:solidFill>
                <a:schemeClr val="bg1">
                  <a:lumMod val="50000"/>
                </a:schemeClr>
              </a:solidFill>
            </a:endParaRPr>
          </a:p>
        </p:txBody>
      </p:sp>
      <p:pic>
        <p:nvPicPr>
          <p:cNvPr id="4098" name="Picture 2" descr="Partner Models - ITyX">
            <a:extLst>
              <a:ext uri="{FF2B5EF4-FFF2-40B4-BE49-F238E27FC236}">
                <a16:creationId xmlns:a16="http://schemas.microsoft.com/office/drawing/2014/main" id="{0EE48724-EE20-48B6-BDDF-119ED819FB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828" y="1498361"/>
            <a:ext cx="998962" cy="9772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CC - Home">
            <a:extLst>
              <a:ext uri="{FF2B5EF4-FFF2-40B4-BE49-F238E27FC236}">
                <a16:creationId xmlns:a16="http://schemas.microsoft.com/office/drawing/2014/main" id="{0FC5ADD0-8445-44D6-A08F-FF469851C2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6390" y="2603421"/>
            <a:ext cx="286331" cy="286331"/>
          </a:xfrm>
          <a:prstGeom prst="rect">
            <a:avLst/>
          </a:prstGeom>
          <a:noFill/>
          <a:extLst>
            <a:ext uri="{909E8E84-426E-40DD-AFC4-6F175D3DCCD1}">
              <a14:hiddenFill xmlns:a14="http://schemas.microsoft.com/office/drawing/2010/main">
                <a:solidFill>
                  <a:srgbClr val="FFFFFF"/>
                </a:solidFill>
              </a14:hiddenFill>
            </a:ext>
          </a:extLst>
        </p:spPr>
      </p:pic>
      <p:sp>
        <p:nvSpPr>
          <p:cNvPr id="25" name="Speech Bubble: Rectangle 24">
            <a:extLst>
              <a:ext uri="{FF2B5EF4-FFF2-40B4-BE49-F238E27FC236}">
                <a16:creationId xmlns:a16="http://schemas.microsoft.com/office/drawing/2014/main" id="{6F8E75AD-08E7-428A-945E-321E6FE48D4C}"/>
              </a:ext>
            </a:extLst>
          </p:cNvPr>
          <p:cNvSpPr/>
          <p:nvPr/>
        </p:nvSpPr>
        <p:spPr>
          <a:xfrm>
            <a:off x="5592785" y="3621702"/>
            <a:ext cx="2129093" cy="926231"/>
          </a:xfrm>
          <a:prstGeom prst="wedgeRectCallout">
            <a:avLst>
              <a:gd name="adj1" fmla="val 67319"/>
              <a:gd name="adj2" fmla="val -30603"/>
            </a:avLst>
          </a:prstGeom>
          <a:no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a:solidFill>
                  <a:schemeClr val="bg1">
                    <a:lumMod val="50000"/>
                  </a:schemeClr>
                </a:solidFill>
              </a:rPr>
              <a:t>ACC Service Specification</a:t>
            </a:r>
          </a:p>
          <a:p>
            <a:pPr algn="ctr"/>
            <a:r>
              <a:rPr lang="en-NZ" sz="800" dirty="0">
                <a:solidFill>
                  <a:schemeClr val="bg1">
                    <a:lumMod val="50000"/>
                  </a:schemeClr>
                </a:solidFill>
              </a:rPr>
              <a:t>Data Specifications</a:t>
            </a:r>
          </a:p>
          <a:p>
            <a:pPr algn="ctr"/>
            <a:r>
              <a:rPr lang="en-NZ" sz="800" dirty="0">
                <a:solidFill>
                  <a:schemeClr val="bg1">
                    <a:lumMod val="50000"/>
                  </a:schemeClr>
                </a:solidFill>
              </a:rPr>
              <a:t>Data Consumer</a:t>
            </a:r>
          </a:p>
        </p:txBody>
      </p:sp>
      <p:pic>
        <p:nvPicPr>
          <p:cNvPr id="28" name="Graphic 27" descr="User">
            <a:extLst>
              <a:ext uri="{FF2B5EF4-FFF2-40B4-BE49-F238E27FC236}">
                <a16:creationId xmlns:a16="http://schemas.microsoft.com/office/drawing/2014/main" id="{4E898248-FF77-433C-BCE8-F28384FE3D1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16754" y="3510065"/>
            <a:ext cx="533880" cy="533880"/>
          </a:xfrm>
          <a:prstGeom prst="rect">
            <a:avLst/>
          </a:prstGeom>
        </p:spPr>
      </p:pic>
      <p:sp>
        <p:nvSpPr>
          <p:cNvPr id="32" name="TextBox 31">
            <a:extLst>
              <a:ext uri="{FF2B5EF4-FFF2-40B4-BE49-F238E27FC236}">
                <a16:creationId xmlns:a16="http://schemas.microsoft.com/office/drawing/2014/main" id="{A1DFC14C-E372-4DA4-9BDE-00C4A5E6EA5D}"/>
              </a:ext>
            </a:extLst>
          </p:cNvPr>
          <p:cNvSpPr txBox="1"/>
          <p:nvPr/>
        </p:nvSpPr>
        <p:spPr>
          <a:xfrm>
            <a:off x="4304184" y="4043945"/>
            <a:ext cx="1054774" cy="338554"/>
          </a:xfrm>
          <a:prstGeom prst="rect">
            <a:avLst/>
          </a:prstGeom>
          <a:noFill/>
        </p:spPr>
        <p:txBody>
          <a:bodyPr wrap="square" rtlCol="0">
            <a:spAutoFit/>
          </a:bodyPr>
          <a:lstStyle/>
          <a:p>
            <a:pPr algn="ctr"/>
            <a:r>
              <a:rPr lang="en-NZ" sz="800" dirty="0">
                <a:solidFill>
                  <a:schemeClr val="tx1"/>
                </a:solidFill>
              </a:rPr>
              <a:t>Business Process Participant</a:t>
            </a:r>
          </a:p>
        </p:txBody>
      </p:sp>
      <p:pic>
        <p:nvPicPr>
          <p:cNvPr id="33" name="Graphic 32" descr="Users">
            <a:extLst>
              <a:ext uri="{FF2B5EF4-FFF2-40B4-BE49-F238E27FC236}">
                <a16:creationId xmlns:a16="http://schemas.microsoft.com/office/drawing/2014/main" id="{4B91D862-0F5D-484E-A688-CB59E871E4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68356" y="1497997"/>
            <a:ext cx="614065" cy="614065"/>
          </a:xfrm>
          <a:prstGeom prst="rect">
            <a:avLst/>
          </a:prstGeom>
        </p:spPr>
      </p:pic>
      <p:pic>
        <p:nvPicPr>
          <p:cNvPr id="34" name="Graphic 33" descr="Users">
            <a:extLst>
              <a:ext uri="{FF2B5EF4-FFF2-40B4-BE49-F238E27FC236}">
                <a16:creationId xmlns:a16="http://schemas.microsoft.com/office/drawing/2014/main" id="{7FD8D3A7-5137-425D-99DA-FBBD5A3332A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78096" y="1468824"/>
            <a:ext cx="614065" cy="614065"/>
          </a:xfrm>
          <a:prstGeom prst="rect">
            <a:avLst/>
          </a:prstGeom>
        </p:spPr>
      </p:pic>
      <p:sp>
        <p:nvSpPr>
          <p:cNvPr id="35" name="TextBox 34">
            <a:extLst>
              <a:ext uri="{FF2B5EF4-FFF2-40B4-BE49-F238E27FC236}">
                <a16:creationId xmlns:a16="http://schemas.microsoft.com/office/drawing/2014/main" id="{565D0E17-9C10-4B96-A10C-4CC8991A5CF9}"/>
              </a:ext>
            </a:extLst>
          </p:cNvPr>
          <p:cNvSpPr txBox="1"/>
          <p:nvPr/>
        </p:nvSpPr>
        <p:spPr>
          <a:xfrm>
            <a:off x="7620100" y="2121845"/>
            <a:ext cx="1491453" cy="215444"/>
          </a:xfrm>
          <a:prstGeom prst="rect">
            <a:avLst/>
          </a:prstGeom>
          <a:noFill/>
        </p:spPr>
        <p:txBody>
          <a:bodyPr wrap="square" rtlCol="0">
            <a:spAutoFit/>
          </a:bodyPr>
          <a:lstStyle/>
          <a:p>
            <a:pPr algn="ctr"/>
            <a:r>
              <a:rPr lang="en-NZ" sz="800" dirty="0">
                <a:solidFill>
                  <a:schemeClr val="tx1"/>
                </a:solidFill>
              </a:rPr>
              <a:t>EightWire Limited</a:t>
            </a:r>
          </a:p>
        </p:txBody>
      </p:sp>
      <p:sp>
        <p:nvSpPr>
          <p:cNvPr id="36" name="Speech Bubble: Rectangle 35">
            <a:extLst>
              <a:ext uri="{FF2B5EF4-FFF2-40B4-BE49-F238E27FC236}">
                <a16:creationId xmlns:a16="http://schemas.microsoft.com/office/drawing/2014/main" id="{208A2C55-02C7-4F0A-AF9F-CDB28F005B63}"/>
              </a:ext>
            </a:extLst>
          </p:cNvPr>
          <p:cNvSpPr/>
          <p:nvPr/>
        </p:nvSpPr>
        <p:spPr>
          <a:xfrm>
            <a:off x="1849232" y="1561520"/>
            <a:ext cx="2415338" cy="871891"/>
          </a:xfrm>
          <a:prstGeom prst="wedgeRectCallout">
            <a:avLst>
              <a:gd name="adj1" fmla="val 58872"/>
              <a:gd name="adj2" fmla="val -25754"/>
            </a:avLst>
          </a:prstGeom>
          <a:no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a:solidFill>
                  <a:schemeClr val="bg1">
                    <a:lumMod val="50000"/>
                  </a:schemeClr>
                </a:solidFill>
              </a:rPr>
              <a:t>Commercials</a:t>
            </a:r>
          </a:p>
          <a:p>
            <a:pPr algn="ctr"/>
            <a:r>
              <a:rPr lang="en-NZ" sz="800" dirty="0">
                <a:solidFill>
                  <a:schemeClr val="bg1">
                    <a:lumMod val="50000"/>
                  </a:schemeClr>
                </a:solidFill>
              </a:rPr>
              <a:t>Implementation</a:t>
            </a:r>
          </a:p>
          <a:p>
            <a:pPr algn="ctr"/>
            <a:r>
              <a:rPr lang="en-NZ" sz="800" dirty="0">
                <a:solidFill>
                  <a:schemeClr val="bg1">
                    <a:lumMod val="50000"/>
                  </a:schemeClr>
                </a:solidFill>
              </a:rPr>
              <a:t>Manage internal technology and business parties in implementing IDE</a:t>
            </a:r>
          </a:p>
          <a:p>
            <a:pPr algn="ctr"/>
            <a:r>
              <a:rPr lang="en-NZ" sz="800" dirty="0">
                <a:solidFill>
                  <a:schemeClr val="bg1">
                    <a:lumMod val="50000"/>
                  </a:schemeClr>
                </a:solidFill>
              </a:rPr>
              <a:t>Escalation Point</a:t>
            </a:r>
          </a:p>
          <a:p>
            <a:pPr algn="ctr"/>
            <a:endParaRPr lang="en-NZ" sz="800" dirty="0">
              <a:solidFill>
                <a:schemeClr val="bg1">
                  <a:lumMod val="50000"/>
                </a:schemeClr>
              </a:solidFill>
            </a:endParaRPr>
          </a:p>
        </p:txBody>
      </p:sp>
      <p:sp>
        <p:nvSpPr>
          <p:cNvPr id="38" name="Speech Bubble: Rectangle 37">
            <a:extLst>
              <a:ext uri="{FF2B5EF4-FFF2-40B4-BE49-F238E27FC236}">
                <a16:creationId xmlns:a16="http://schemas.microsoft.com/office/drawing/2014/main" id="{06D845B2-9BCF-438D-BB0E-7E738B2A954E}"/>
              </a:ext>
            </a:extLst>
          </p:cNvPr>
          <p:cNvSpPr/>
          <p:nvPr/>
        </p:nvSpPr>
        <p:spPr>
          <a:xfrm>
            <a:off x="5577297" y="2565535"/>
            <a:ext cx="2129093" cy="944530"/>
          </a:xfrm>
          <a:prstGeom prst="wedgeRectCallout">
            <a:avLst>
              <a:gd name="adj1" fmla="val 66961"/>
              <a:gd name="adj2" fmla="val -32249"/>
            </a:avLst>
          </a:prstGeom>
          <a:no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b="1" u="sng" dirty="0">
                <a:solidFill>
                  <a:schemeClr val="bg1">
                    <a:lumMod val="50000"/>
                  </a:schemeClr>
                </a:solidFill>
              </a:rPr>
              <a:t>ACC IDE </a:t>
            </a:r>
          </a:p>
          <a:p>
            <a:pPr algn="ctr"/>
            <a:r>
              <a:rPr lang="en-NZ" sz="800" dirty="0">
                <a:solidFill>
                  <a:schemeClr val="bg1">
                    <a:lumMod val="50000"/>
                  </a:schemeClr>
                </a:solidFill>
              </a:rPr>
              <a:t>On-Boarding External Party</a:t>
            </a:r>
          </a:p>
          <a:p>
            <a:pPr algn="ctr"/>
            <a:r>
              <a:rPr lang="en-NZ" sz="800" dirty="0">
                <a:solidFill>
                  <a:schemeClr val="bg1">
                    <a:lumMod val="50000"/>
                  </a:schemeClr>
                </a:solidFill>
              </a:rPr>
              <a:t>Understanding ACC Data requirements</a:t>
            </a:r>
          </a:p>
          <a:p>
            <a:pPr algn="ctr"/>
            <a:r>
              <a:rPr lang="en-NZ" sz="800" dirty="0">
                <a:solidFill>
                  <a:schemeClr val="bg1">
                    <a:lumMod val="50000"/>
                  </a:schemeClr>
                </a:solidFill>
              </a:rPr>
              <a:t>ACC Connectivity &amp; Data Queries</a:t>
            </a:r>
          </a:p>
        </p:txBody>
      </p:sp>
      <p:sp>
        <p:nvSpPr>
          <p:cNvPr id="40" name="TextBox 39">
            <a:extLst>
              <a:ext uri="{FF2B5EF4-FFF2-40B4-BE49-F238E27FC236}">
                <a16:creationId xmlns:a16="http://schemas.microsoft.com/office/drawing/2014/main" id="{CB5AD47F-D004-4314-B838-673114D96401}"/>
              </a:ext>
            </a:extLst>
          </p:cNvPr>
          <p:cNvSpPr txBox="1"/>
          <p:nvPr/>
        </p:nvSpPr>
        <p:spPr>
          <a:xfrm>
            <a:off x="7948272" y="2978977"/>
            <a:ext cx="1070845" cy="461665"/>
          </a:xfrm>
          <a:prstGeom prst="rect">
            <a:avLst/>
          </a:prstGeom>
          <a:noFill/>
        </p:spPr>
        <p:txBody>
          <a:bodyPr wrap="square" rtlCol="0">
            <a:spAutoFit/>
          </a:bodyPr>
          <a:lstStyle/>
          <a:p>
            <a:pPr algn="ctr"/>
            <a:r>
              <a:rPr lang="en-NZ" sz="800" b="1" dirty="0">
                <a:solidFill>
                  <a:schemeClr val="tx1"/>
                </a:solidFill>
              </a:rPr>
              <a:t>ACC’s IDE Team</a:t>
            </a:r>
          </a:p>
          <a:p>
            <a:pPr algn="ctr"/>
            <a:r>
              <a:rPr lang="en-NZ" sz="800" dirty="0">
                <a:solidFill>
                  <a:schemeClr val="tx1"/>
                </a:solidFill>
              </a:rPr>
              <a:t>Product Analyst </a:t>
            </a:r>
          </a:p>
          <a:p>
            <a:pPr algn="ctr"/>
            <a:r>
              <a:rPr lang="en-NZ" sz="800" dirty="0">
                <a:solidFill>
                  <a:schemeClr val="tx1"/>
                </a:solidFill>
              </a:rPr>
              <a:t>Support Analyst</a:t>
            </a:r>
          </a:p>
        </p:txBody>
      </p:sp>
      <p:pic>
        <p:nvPicPr>
          <p:cNvPr id="41" name="Graphic 40" descr="Users">
            <a:extLst>
              <a:ext uri="{FF2B5EF4-FFF2-40B4-BE49-F238E27FC236}">
                <a16:creationId xmlns:a16="http://schemas.microsoft.com/office/drawing/2014/main" id="{E7BEE93D-01B5-47E6-AE4E-C0E60A47342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116799" y="2439555"/>
            <a:ext cx="614065" cy="614065"/>
          </a:xfrm>
          <a:prstGeom prst="rect">
            <a:avLst/>
          </a:prstGeom>
        </p:spPr>
      </p:pic>
      <p:pic>
        <p:nvPicPr>
          <p:cNvPr id="42" name="Picture 4" descr="ACC - Home">
            <a:extLst>
              <a:ext uri="{FF2B5EF4-FFF2-40B4-BE49-F238E27FC236}">
                <a16:creationId xmlns:a16="http://schemas.microsoft.com/office/drawing/2014/main" id="{9FE54CF3-989E-424B-ABB7-DA8E964E1C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8340" y="3654106"/>
            <a:ext cx="286331" cy="28633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AA56A43D-DC9B-461E-B496-1551D160DDA1}"/>
              </a:ext>
            </a:extLst>
          </p:cNvPr>
          <p:cNvPicPr>
            <a:picLocks noChangeAspect="1"/>
          </p:cNvPicPr>
          <p:nvPr/>
        </p:nvPicPr>
        <p:blipFill>
          <a:blip r:embed="rId15"/>
          <a:stretch>
            <a:fillRect/>
          </a:stretch>
        </p:blipFill>
        <p:spPr>
          <a:xfrm>
            <a:off x="5577297" y="1561520"/>
            <a:ext cx="710848" cy="177712"/>
          </a:xfrm>
          <a:prstGeom prst="rect">
            <a:avLst/>
          </a:prstGeom>
        </p:spPr>
      </p:pic>
      <p:sp>
        <p:nvSpPr>
          <p:cNvPr id="26" name="Rectangle 25">
            <a:extLst>
              <a:ext uri="{FF2B5EF4-FFF2-40B4-BE49-F238E27FC236}">
                <a16:creationId xmlns:a16="http://schemas.microsoft.com/office/drawing/2014/main" id="{FD6226F9-0FD0-4E02-89BF-A9F4C7D88B8A}"/>
              </a:ext>
            </a:extLst>
          </p:cNvPr>
          <p:cNvSpPr/>
          <p:nvPr/>
        </p:nvSpPr>
        <p:spPr>
          <a:xfrm>
            <a:off x="4927952" y="5019844"/>
            <a:ext cx="4953000" cy="954107"/>
          </a:xfrm>
          <a:prstGeom prst="rect">
            <a:avLst/>
          </a:prstGeom>
        </p:spPr>
        <p:txBody>
          <a:bodyPr>
            <a:spAutoFit/>
          </a:bodyPr>
          <a:lstStyle/>
          <a:p>
            <a:r>
              <a:rPr lang="en-NZ" b="1" dirty="0">
                <a:solidFill>
                  <a:schemeClr val="bg1">
                    <a:lumMod val="50000"/>
                  </a:schemeClr>
                </a:solidFill>
                <a:latin typeface="Calibri" panose="020F0502020204030204" pitchFamily="34" charset="0"/>
              </a:rPr>
              <a:t>Change Management </a:t>
            </a:r>
          </a:p>
          <a:p>
            <a:pPr marL="285750" indent="-285750">
              <a:buFont typeface="Arial" panose="020B0604020202020204" pitchFamily="34" charset="0"/>
              <a:buChar char="•"/>
            </a:pPr>
            <a:r>
              <a:rPr lang="en-NZ" dirty="0">
                <a:solidFill>
                  <a:schemeClr val="bg1">
                    <a:lumMod val="50000"/>
                  </a:schemeClr>
                </a:solidFill>
                <a:latin typeface="Calibri" panose="020F0502020204030204" pitchFamily="34" charset="0"/>
              </a:rPr>
              <a:t>Commercials</a:t>
            </a:r>
          </a:p>
          <a:p>
            <a:pPr marL="285750" indent="-285750">
              <a:buFont typeface="Arial" panose="020B0604020202020204" pitchFamily="34" charset="0"/>
              <a:buChar char="•"/>
            </a:pPr>
            <a:r>
              <a:rPr lang="en-NZ" dirty="0">
                <a:solidFill>
                  <a:schemeClr val="bg1">
                    <a:lumMod val="50000"/>
                  </a:schemeClr>
                </a:solidFill>
                <a:highlight>
                  <a:srgbClr val="FFFF00"/>
                </a:highlight>
                <a:latin typeface="Calibri" panose="020F0502020204030204" pitchFamily="34" charset="0"/>
              </a:rPr>
              <a:t>New/Changed Roles, </a:t>
            </a:r>
            <a:r>
              <a:rPr lang="en-NZ" dirty="0">
                <a:solidFill>
                  <a:schemeClr val="bg1">
                    <a:lumMod val="50000"/>
                  </a:schemeClr>
                </a:solidFill>
                <a:latin typeface="Calibri" panose="020F0502020204030204" pitchFamily="34" charset="0"/>
              </a:rPr>
              <a:t>Process and Product Training </a:t>
            </a:r>
          </a:p>
          <a:p>
            <a:pPr marL="285750" indent="-285750">
              <a:buFont typeface="Arial" panose="020B0604020202020204" pitchFamily="34" charset="0"/>
              <a:buChar char="•"/>
            </a:pPr>
            <a:r>
              <a:rPr lang="en-NZ" dirty="0">
                <a:solidFill>
                  <a:schemeClr val="bg1">
                    <a:lumMod val="50000"/>
                  </a:schemeClr>
                </a:solidFill>
                <a:highlight>
                  <a:srgbClr val="FFFF00"/>
                </a:highlight>
                <a:latin typeface="Calibri" panose="020F0502020204030204" pitchFamily="34" charset="0"/>
              </a:rPr>
              <a:t>Operational Support</a:t>
            </a:r>
            <a:endParaRPr lang="en-NZ" dirty="0">
              <a:highlight>
                <a:srgbClr val="FFFF00"/>
              </a:highlight>
            </a:endParaRPr>
          </a:p>
        </p:txBody>
      </p:sp>
    </p:spTree>
    <p:extLst>
      <p:ext uri="{BB962C8B-B14F-4D97-AF65-F5344CB8AC3E}">
        <p14:creationId xmlns:p14="http://schemas.microsoft.com/office/powerpoint/2010/main" val="801393451"/>
      </p:ext>
    </p:extLst>
  </p:cSld>
  <p:clrMapOvr>
    <a:masterClrMapping/>
  </p:clrMapOvr>
</p:sld>
</file>

<file path=ppt/theme/theme1.xml><?xml version="1.0" encoding="utf-8"?>
<a:theme xmlns:a="http://schemas.openxmlformats.org/drawingml/2006/main" name="2_ACC_On-screen Show">
  <a:themeElements>
    <a:clrScheme name="ACC_On-screen Show">
      <a:dk1>
        <a:srgbClr val="000000"/>
      </a:dk1>
      <a:lt1>
        <a:srgbClr val="D7ECF9"/>
      </a:lt1>
      <a:dk2>
        <a:srgbClr val="FFFFFF"/>
      </a:dk2>
      <a:lt2>
        <a:srgbClr val="FFFFFF"/>
      </a:lt2>
      <a:accent1>
        <a:srgbClr val="0B9DDB"/>
      </a:accent1>
      <a:accent2>
        <a:srgbClr val="FFFFFF"/>
      </a:accent2>
      <a:accent3>
        <a:srgbClr val="D91C52"/>
      </a:accent3>
      <a:accent4>
        <a:srgbClr val="0B9DDB"/>
      </a:accent4>
      <a:accent5>
        <a:srgbClr val="05A994"/>
      </a:accent5>
      <a:accent6>
        <a:srgbClr val="F7931D"/>
      </a:accent6>
      <a:hlink>
        <a:srgbClr val="79B211"/>
      </a:hlink>
      <a:folHlink>
        <a:srgbClr val="D91C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6E2FEC287FDB4C9F837B29C9AF1296" ma:contentTypeVersion="13" ma:contentTypeDescription="Create a new document." ma:contentTypeScope="" ma:versionID="a23996dfe48900f8a747a15a8a34de9b">
  <xsd:schema xmlns:xsd="http://www.w3.org/2001/XMLSchema" xmlns:xs="http://www.w3.org/2001/XMLSchema" xmlns:p="http://schemas.microsoft.com/office/2006/metadata/properties" xmlns:ns1="http://schemas.microsoft.com/sharepoint/v3" xmlns:ns2="aa90fc2b-90d9-4662-9e50-2c520280afd8" xmlns:ns3="b369d29c-e283-4c61-9ea7-4dde960ea4de" targetNamespace="http://schemas.microsoft.com/office/2006/metadata/properties" ma:root="true" ma:fieldsID="b5191c0bbdf7b0ccf505101d14b8b1d9" ns1:_="" ns2:_="" ns3:_="">
    <xsd:import namespace="http://schemas.microsoft.com/sharepoint/v3"/>
    <xsd:import namespace="aa90fc2b-90d9-4662-9e50-2c520280afd8"/>
    <xsd:import namespace="b369d29c-e283-4c61-9ea7-4dde960ea4de"/>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90fc2b-90d9-4662-9e50-2c520280af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9d29c-e283-4c61-9ea7-4dde960ea4d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940D0D7-4D42-443C-990B-CA6C46F97B86}">
  <ds:schemaRefs>
    <ds:schemaRef ds:uri="http://schemas.microsoft.com/sharepoint/v3/contenttype/forms"/>
  </ds:schemaRefs>
</ds:datastoreItem>
</file>

<file path=customXml/itemProps2.xml><?xml version="1.0" encoding="utf-8"?>
<ds:datastoreItem xmlns:ds="http://schemas.openxmlformats.org/officeDocument/2006/customXml" ds:itemID="{E233AB7A-A76B-4E0D-BAAC-2B8D83F13B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a90fc2b-90d9-4662-9e50-2c520280afd8"/>
    <ds:schemaRef ds:uri="b369d29c-e283-4c61-9ea7-4dde960ea4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203DB0-76CB-4B51-B322-F4C97DC70A3B}">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aa90fc2b-90d9-4662-9e50-2c520280afd8"/>
    <ds:schemaRef ds:uri="http://schemas.microsoft.com/sharepoint/v3"/>
    <ds:schemaRef ds:uri="http://purl.org/dc/terms/"/>
    <ds:schemaRef ds:uri="http://schemas.openxmlformats.org/package/2006/metadata/core-properties"/>
    <ds:schemaRef ds:uri="b369d29c-e283-4c61-9ea7-4dde960ea4d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53515</TotalTime>
  <Words>1089</Words>
  <Application>Microsoft Office PowerPoint</Application>
  <PresentationFormat>A4 Paper (210x297 mm)</PresentationFormat>
  <Paragraphs>125</Paragraphs>
  <Slides>6</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3" baseType="lpstr">
      <vt:lpstr>Arial</vt:lpstr>
      <vt:lpstr>Calibri</vt:lpstr>
      <vt:lpstr>Cambria</vt:lpstr>
      <vt:lpstr>Tahoma</vt:lpstr>
      <vt:lpstr>Verdana</vt:lpstr>
      <vt:lpstr>2_ACC_On-screen Show</vt:lpstr>
      <vt:lpstr>Document</vt:lpstr>
      <vt:lpstr>What is IDE?</vt:lpstr>
      <vt:lpstr>Conductor Basics</vt:lpstr>
      <vt:lpstr>Connectors</vt:lpstr>
      <vt:lpstr>New Words </vt:lpstr>
      <vt:lpstr>Privacy and Security Considerations</vt:lpstr>
      <vt:lpstr>Key People &amp; Change Management Considerations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Activities (&amp; Ownership) to Finalise ECP Consortia Contract Negotiations</dc:title>
  <dc:creator>Graham Bretag</dc:creator>
  <cp:lastModifiedBy>Chris McManus</cp:lastModifiedBy>
  <cp:revision>524</cp:revision>
  <cp:lastPrinted>2020-02-24T00:57:55Z</cp:lastPrinted>
  <dcterms:modified xsi:type="dcterms:W3CDTF">2021-05-05T18:53:26Z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6cd0942-8d27-4cf6-a327-a2a5798e4a3f_Enabled">
    <vt:lpwstr>true</vt:lpwstr>
  </property>
  <property fmtid="{D5CDD505-2E9C-101B-9397-08002B2CF9AE}" pid="3" name="MSIP_Label_e6cd0942-8d27-4cf6-a327-a2a5798e4a3f_SetDate">
    <vt:lpwstr>2020-02-23T20:46:43Z</vt:lpwstr>
  </property>
  <property fmtid="{D5CDD505-2E9C-101B-9397-08002B2CF9AE}" pid="4" name="MSIP_Label_e6cd0942-8d27-4cf6-a327-a2a5798e4a3f_Method">
    <vt:lpwstr>Privileged</vt:lpwstr>
  </property>
  <property fmtid="{D5CDD505-2E9C-101B-9397-08002B2CF9AE}" pid="5" name="MSIP_Label_e6cd0942-8d27-4cf6-a327-a2a5798e4a3f_Name">
    <vt:lpwstr>UNCLASSIFIED</vt:lpwstr>
  </property>
  <property fmtid="{D5CDD505-2E9C-101B-9397-08002B2CF9AE}" pid="6" name="MSIP_Label_e6cd0942-8d27-4cf6-a327-a2a5798e4a3f_SiteId">
    <vt:lpwstr>8506768f-a7d1-475b-901c-fc1c222f496a</vt:lpwstr>
  </property>
  <property fmtid="{D5CDD505-2E9C-101B-9397-08002B2CF9AE}" pid="7" name="MSIP_Label_e6cd0942-8d27-4cf6-a327-a2a5798e4a3f_ActionId">
    <vt:lpwstr>0dfaec30-10f9-4bfc-b3d1-00005c21a181</vt:lpwstr>
  </property>
  <property fmtid="{D5CDD505-2E9C-101B-9397-08002B2CF9AE}" pid="8" name="MSIP_Label_e6cd0942-8d27-4cf6-a327-a2a5798e4a3f_ContentBits">
    <vt:lpwstr>0</vt:lpwstr>
  </property>
  <property fmtid="{D5CDD505-2E9C-101B-9397-08002B2CF9AE}" pid="9" name="ContentTypeId">
    <vt:lpwstr>0x010100256E2FEC287FDB4C9F837B29C9AF1296</vt:lpwstr>
  </property>
  <property fmtid="{D5CDD505-2E9C-101B-9397-08002B2CF9AE}" pid="10" name="Order">
    <vt:r8>100</vt:r8>
  </property>
</Properties>
</file>